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8" r:id="rId2"/>
    <p:sldId id="280" r:id="rId3"/>
    <p:sldId id="259" r:id="rId4"/>
    <p:sldId id="260" r:id="rId5"/>
    <p:sldId id="262" r:id="rId6"/>
    <p:sldId id="263" r:id="rId7"/>
    <p:sldId id="264" r:id="rId8"/>
    <p:sldId id="265" r:id="rId9"/>
    <p:sldId id="266" r:id="rId10"/>
    <p:sldId id="267" r:id="rId11"/>
    <p:sldId id="268" r:id="rId12"/>
    <p:sldId id="269" r:id="rId13"/>
    <p:sldId id="302" r:id="rId14"/>
    <p:sldId id="304" r:id="rId15"/>
    <p:sldId id="305" r:id="rId16"/>
    <p:sldId id="289" r:id="rId17"/>
    <p:sldId id="306" r:id="rId18"/>
    <p:sldId id="270" r:id="rId19"/>
    <p:sldId id="271" r:id="rId20"/>
    <p:sldId id="272" r:id="rId21"/>
    <p:sldId id="275" r:id="rId22"/>
    <p:sldId id="286" r:id="rId23"/>
    <p:sldId id="303" r:id="rId24"/>
    <p:sldId id="257" r:id="rId25"/>
    <p:sldId id="274" r:id="rId26"/>
    <p:sldId id="276" r:id="rId27"/>
    <p:sldId id="279" r:id="rId28"/>
    <p:sldId id="287" r:id="rId29"/>
    <p:sldId id="288" r:id="rId30"/>
    <p:sldId id="307" r:id="rId31"/>
    <p:sldId id="283" r:id="rId32"/>
    <p:sldId id="281" r:id="rId33"/>
    <p:sldId id="291" r:id="rId34"/>
    <p:sldId id="292" r:id="rId35"/>
    <p:sldId id="293" r:id="rId36"/>
    <p:sldId id="294" r:id="rId37"/>
    <p:sldId id="295" r:id="rId38"/>
    <p:sldId id="296" r:id="rId39"/>
    <p:sldId id="297" r:id="rId40"/>
    <p:sldId id="298" r:id="rId41"/>
    <p:sldId id="299" r:id="rId42"/>
    <p:sldId id="290" r:id="rId43"/>
    <p:sldId id="300" r:id="rId44"/>
    <p:sldId id="301" r:id="rId45"/>
    <p:sldId id="314" r:id="rId46"/>
    <p:sldId id="308" r:id="rId47"/>
    <p:sldId id="309" r:id="rId48"/>
    <p:sldId id="310" r:id="rId49"/>
    <p:sldId id="311" r:id="rId50"/>
    <p:sldId id="315" r:id="rId51"/>
    <p:sldId id="316" r:id="rId52"/>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ISA RUFFIN" initials="WR" lastIdx="1" clrIdx="0">
    <p:extLst>
      <p:ext uri="{19B8F6BF-5375-455C-9EA6-DF929625EA0E}">
        <p15:presenceInfo xmlns:p15="http://schemas.microsoft.com/office/powerpoint/2012/main" userId="WILISA RUFF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7" autoAdjust="0"/>
    <p:restoredTop sz="78652" autoAdjust="0"/>
  </p:normalViewPr>
  <p:slideViewPr>
    <p:cSldViewPr snapToGrid="0">
      <p:cViewPr varScale="1">
        <p:scale>
          <a:sx n="82" d="100"/>
          <a:sy n="82" d="100"/>
        </p:scale>
        <p:origin x="90"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993F71A-DB8E-4112-A398-467E80E9B4A5}" type="datetimeFigureOut">
              <a:rPr lang="en-US" smtClean="0"/>
              <a:t>7/17/2019</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7D4C97A-787A-40D1-A26C-392A047CD475}" type="slidenum">
              <a:rPr lang="en-US" smtClean="0"/>
              <a:t>‹#›</a:t>
            </a:fld>
            <a:endParaRPr lang="en-US" dirty="0"/>
          </a:p>
        </p:txBody>
      </p:sp>
    </p:spTree>
    <p:extLst>
      <p:ext uri="{BB962C8B-B14F-4D97-AF65-F5344CB8AC3E}">
        <p14:creationId xmlns:p14="http://schemas.microsoft.com/office/powerpoint/2010/main" val="167548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it is the content of your webpage</a:t>
            </a:r>
          </a:p>
        </p:txBody>
      </p:sp>
      <p:sp>
        <p:nvSpPr>
          <p:cNvPr id="4" name="Slide Number Placeholder 3"/>
          <p:cNvSpPr>
            <a:spLocks noGrp="1"/>
          </p:cNvSpPr>
          <p:nvPr>
            <p:ph type="sldNum" sz="quarter" idx="5"/>
          </p:nvPr>
        </p:nvSpPr>
        <p:spPr/>
        <p:txBody>
          <a:bodyPr/>
          <a:lstStyle/>
          <a:p>
            <a:fld id="{27D4C97A-787A-40D1-A26C-392A047CD475}" type="slidenum">
              <a:rPr lang="en-US" smtClean="0"/>
              <a:t>1</a:t>
            </a:fld>
            <a:endParaRPr lang="en-US" dirty="0"/>
          </a:p>
        </p:txBody>
      </p:sp>
    </p:spTree>
    <p:extLst>
      <p:ext uri="{BB962C8B-B14F-4D97-AF65-F5344CB8AC3E}">
        <p14:creationId xmlns:p14="http://schemas.microsoft.com/office/powerpoint/2010/main" val="139700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and name the file. We always want to name the first file index.html. This will be the name for all of your home pages when you create a website.</a:t>
            </a:r>
          </a:p>
        </p:txBody>
      </p:sp>
      <p:sp>
        <p:nvSpPr>
          <p:cNvPr id="4" name="Slide Number Placeholder 3"/>
          <p:cNvSpPr>
            <a:spLocks noGrp="1"/>
          </p:cNvSpPr>
          <p:nvPr>
            <p:ph type="sldNum" sz="quarter" idx="5"/>
          </p:nvPr>
        </p:nvSpPr>
        <p:spPr/>
        <p:txBody>
          <a:bodyPr/>
          <a:lstStyle/>
          <a:p>
            <a:fld id="{27D4C97A-787A-40D1-A26C-392A047CD475}" type="slidenum">
              <a:rPr lang="en-US" smtClean="0"/>
              <a:t>10</a:t>
            </a:fld>
            <a:endParaRPr lang="en-US" dirty="0"/>
          </a:p>
        </p:txBody>
      </p:sp>
    </p:spTree>
    <p:extLst>
      <p:ext uri="{BB962C8B-B14F-4D97-AF65-F5344CB8AC3E}">
        <p14:creationId xmlns:p14="http://schemas.microsoft.com/office/powerpoint/2010/main" val="1738082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 should see. Click inside the grey box next to the number #1 – Then, Shift ! Tab Button</a:t>
            </a:r>
          </a:p>
        </p:txBody>
      </p:sp>
      <p:sp>
        <p:nvSpPr>
          <p:cNvPr id="4" name="Slide Number Placeholder 3"/>
          <p:cNvSpPr>
            <a:spLocks noGrp="1"/>
          </p:cNvSpPr>
          <p:nvPr>
            <p:ph type="sldNum" sz="quarter" idx="5"/>
          </p:nvPr>
        </p:nvSpPr>
        <p:spPr/>
        <p:txBody>
          <a:bodyPr/>
          <a:lstStyle/>
          <a:p>
            <a:fld id="{27D4C97A-787A-40D1-A26C-392A047CD475}" type="slidenum">
              <a:rPr lang="en-US" smtClean="0"/>
              <a:t>11</a:t>
            </a:fld>
            <a:endParaRPr lang="en-US" dirty="0"/>
          </a:p>
        </p:txBody>
      </p:sp>
    </p:spTree>
    <p:extLst>
      <p:ext uri="{BB962C8B-B14F-4D97-AF65-F5344CB8AC3E}">
        <p14:creationId xmlns:p14="http://schemas.microsoft.com/office/powerpoint/2010/main" val="3693162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freak out! You have just created the template for your website! Now, before we go any further, let’s break down this template and its parts. Veronica is going to explain what this code means</a:t>
            </a:r>
          </a:p>
        </p:txBody>
      </p:sp>
      <p:sp>
        <p:nvSpPr>
          <p:cNvPr id="4" name="Slide Number Placeholder 3"/>
          <p:cNvSpPr>
            <a:spLocks noGrp="1"/>
          </p:cNvSpPr>
          <p:nvPr>
            <p:ph type="sldNum" sz="quarter" idx="5"/>
          </p:nvPr>
        </p:nvSpPr>
        <p:spPr/>
        <p:txBody>
          <a:bodyPr/>
          <a:lstStyle/>
          <a:p>
            <a:fld id="{27D4C97A-787A-40D1-A26C-392A047CD475}" type="slidenum">
              <a:rPr lang="en-US" smtClean="0"/>
              <a:t>12</a:t>
            </a:fld>
            <a:endParaRPr lang="en-US" dirty="0"/>
          </a:p>
        </p:txBody>
      </p:sp>
    </p:spTree>
    <p:extLst>
      <p:ext uri="{BB962C8B-B14F-4D97-AF65-F5344CB8AC3E}">
        <p14:creationId xmlns:p14="http://schemas.microsoft.com/office/powerpoint/2010/main" val="1578399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16</a:t>
            </a:fld>
            <a:endParaRPr lang="en-US" dirty="0"/>
          </a:p>
        </p:txBody>
      </p:sp>
    </p:spTree>
    <p:extLst>
      <p:ext uri="{BB962C8B-B14F-4D97-AF65-F5344CB8AC3E}">
        <p14:creationId xmlns:p14="http://schemas.microsoft.com/office/powerpoint/2010/main" val="1939920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have an HTML tag, you have to have a head tag inside of that, and you need a body tag</a:t>
            </a:r>
          </a:p>
        </p:txBody>
      </p:sp>
      <p:sp>
        <p:nvSpPr>
          <p:cNvPr id="4" name="Slide Number Placeholder 3"/>
          <p:cNvSpPr>
            <a:spLocks noGrp="1"/>
          </p:cNvSpPr>
          <p:nvPr>
            <p:ph type="sldNum" sz="quarter" idx="5"/>
          </p:nvPr>
        </p:nvSpPr>
        <p:spPr/>
        <p:txBody>
          <a:bodyPr/>
          <a:lstStyle/>
          <a:p>
            <a:fld id="{27D4C97A-787A-40D1-A26C-392A047CD475}" type="slidenum">
              <a:rPr lang="en-US" smtClean="0"/>
              <a:t>17</a:t>
            </a:fld>
            <a:endParaRPr lang="en-US" dirty="0"/>
          </a:p>
        </p:txBody>
      </p:sp>
    </p:spTree>
    <p:extLst>
      <p:ext uri="{BB962C8B-B14F-4D97-AF65-F5344CB8AC3E}">
        <p14:creationId xmlns:p14="http://schemas.microsoft.com/office/powerpoint/2010/main" val="3407815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test out our code by ensuring it shows up on live server – Type the word, Hi in between the opening and closing body tags like so</a:t>
            </a:r>
          </a:p>
        </p:txBody>
      </p:sp>
      <p:sp>
        <p:nvSpPr>
          <p:cNvPr id="4" name="Slide Number Placeholder 3"/>
          <p:cNvSpPr>
            <a:spLocks noGrp="1"/>
          </p:cNvSpPr>
          <p:nvPr>
            <p:ph type="sldNum" sz="quarter" idx="5"/>
          </p:nvPr>
        </p:nvSpPr>
        <p:spPr/>
        <p:txBody>
          <a:bodyPr/>
          <a:lstStyle/>
          <a:p>
            <a:fld id="{27D4C97A-787A-40D1-A26C-392A047CD475}" type="slidenum">
              <a:rPr lang="en-US" smtClean="0"/>
              <a:t>18</a:t>
            </a:fld>
            <a:endParaRPr lang="en-US" dirty="0"/>
          </a:p>
        </p:txBody>
      </p:sp>
    </p:spTree>
    <p:extLst>
      <p:ext uri="{BB962C8B-B14F-4D97-AF65-F5344CB8AC3E}">
        <p14:creationId xmlns:p14="http://schemas.microsoft.com/office/powerpoint/2010/main" val="18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click and scroll down the list to click, “Open with Live Server”</a:t>
            </a:r>
          </a:p>
        </p:txBody>
      </p:sp>
      <p:sp>
        <p:nvSpPr>
          <p:cNvPr id="4" name="Slide Number Placeholder 3"/>
          <p:cNvSpPr>
            <a:spLocks noGrp="1"/>
          </p:cNvSpPr>
          <p:nvPr>
            <p:ph type="sldNum" sz="quarter" idx="5"/>
          </p:nvPr>
        </p:nvSpPr>
        <p:spPr/>
        <p:txBody>
          <a:bodyPr/>
          <a:lstStyle/>
          <a:p>
            <a:fld id="{27D4C97A-787A-40D1-A26C-392A047CD475}" type="slidenum">
              <a:rPr lang="en-US" smtClean="0"/>
              <a:t>19</a:t>
            </a:fld>
            <a:endParaRPr lang="en-US" dirty="0"/>
          </a:p>
        </p:txBody>
      </p:sp>
    </p:spTree>
    <p:extLst>
      <p:ext uri="{BB962C8B-B14F-4D97-AF65-F5344CB8AC3E}">
        <p14:creationId xmlns:p14="http://schemas.microsoft.com/office/powerpoint/2010/main" val="30786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see this, and we can tell it worked! Every time you want to check what you add, save your work by pressing, ctrl S in your index.html page and then check live server.</a:t>
            </a:r>
          </a:p>
        </p:txBody>
      </p:sp>
      <p:sp>
        <p:nvSpPr>
          <p:cNvPr id="4" name="Slide Number Placeholder 3"/>
          <p:cNvSpPr>
            <a:spLocks noGrp="1"/>
          </p:cNvSpPr>
          <p:nvPr>
            <p:ph type="sldNum" sz="quarter" idx="5"/>
          </p:nvPr>
        </p:nvSpPr>
        <p:spPr/>
        <p:txBody>
          <a:bodyPr/>
          <a:lstStyle/>
          <a:p>
            <a:fld id="{27D4C97A-787A-40D1-A26C-392A047CD475}" type="slidenum">
              <a:rPr lang="en-US" smtClean="0"/>
              <a:t>20</a:t>
            </a:fld>
            <a:endParaRPr lang="en-US" dirty="0"/>
          </a:p>
        </p:txBody>
      </p:sp>
    </p:spTree>
    <p:extLst>
      <p:ext uri="{BB962C8B-B14F-4D97-AF65-F5344CB8AC3E}">
        <p14:creationId xmlns:p14="http://schemas.microsoft.com/office/powerpoint/2010/main" val="39321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have an HTML tag, you need to have a head tag inside of that, and you need a body tag</a:t>
            </a:r>
          </a:p>
        </p:txBody>
      </p:sp>
      <p:sp>
        <p:nvSpPr>
          <p:cNvPr id="4" name="Slide Number Placeholder 3"/>
          <p:cNvSpPr>
            <a:spLocks noGrp="1"/>
          </p:cNvSpPr>
          <p:nvPr>
            <p:ph type="sldNum" sz="quarter" idx="5"/>
          </p:nvPr>
        </p:nvSpPr>
        <p:spPr/>
        <p:txBody>
          <a:bodyPr/>
          <a:lstStyle/>
          <a:p>
            <a:fld id="{27D4C97A-787A-40D1-A26C-392A047CD475}" type="slidenum">
              <a:rPr lang="en-US" smtClean="0"/>
              <a:t>21</a:t>
            </a:fld>
            <a:endParaRPr lang="en-US" dirty="0"/>
          </a:p>
        </p:txBody>
      </p:sp>
    </p:spTree>
    <p:extLst>
      <p:ext uri="{BB962C8B-B14F-4D97-AF65-F5344CB8AC3E}">
        <p14:creationId xmlns:p14="http://schemas.microsoft.com/office/powerpoint/2010/main" val="642611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22</a:t>
            </a:fld>
            <a:endParaRPr lang="en-US" dirty="0"/>
          </a:p>
        </p:txBody>
      </p:sp>
    </p:spTree>
    <p:extLst>
      <p:ext uri="{BB962C8B-B14F-4D97-AF65-F5344CB8AC3E}">
        <p14:creationId xmlns:p14="http://schemas.microsoft.com/office/powerpoint/2010/main" val="274373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2</a:t>
            </a:fld>
            <a:endParaRPr lang="en-US" dirty="0"/>
          </a:p>
        </p:txBody>
      </p:sp>
    </p:spTree>
    <p:extLst>
      <p:ext uri="{BB962C8B-B14F-4D97-AF65-F5344CB8AC3E}">
        <p14:creationId xmlns:p14="http://schemas.microsoft.com/office/powerpoint/2010/main" val="66734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got some of the basic HTML terminology out of the way, let’s </a:t>
            </a:r>
          </a:p>
        </p:txBody>
      </p:sp>
      <p:sp>
        <p:nvSpPr>
          <p:cNvPr id="4" name="Slide Number Placeholder 3"/>
          <p:cNvSpPr>
            <a:spLocks noGrp="1"/>
          </p:cNvSpPr>
          <p:nvPr>
            <p:ph type="sldNum" sz="quarter" idx="5"/>
          </p:nvPr>
        </p:nvSpPr>
        <p:spPr/>
        <p:txBody>
          <a:bodyPr/>
          <a:lstStyle/>
          <a:p>
            <a:fld id="{27D4C97A-787A-40D1-A26C-392A047CD475}" type="slidenum">
              <a:rPr lang="en-US" smtClean="0"/>
              <a:t>25</a:t>
            </a:fld>
            <a:endParaRPr lang="en-US"/>
          </a:p>
        </p:txBody>
      </p:sp>
    </p:spTree>
    <p:extLst>
      <p:ext uri="{BB962C8B-B14F-4D97-AF65-F5344CB8AC3E}">
        <p14:creationId xmlns:p14="http://schemas.microsoft.com/office/powerpoint/2010/main" val="3554696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26</a:t>
            </a:fld>
            <a:endParaRPr lang="en-US"/>
          </a:p>
        </p:txBody>
      </p:sp>
    </p:spTree>
    <p:extLst>
      <p:ext uri="{BB962C8B-B14F-4D97-AF65-F5344CB8AC3E}">
        <p14:creationId xmlns:p14="http://schemas.microsoft.com/office/powerpoint/2010/main" val="3061593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27</a:t>
            </a:fld>
            <a:endParaRPr lang="en-US"/>
          </a:p>
        </p:txBody>
      </p:sp>
    </p:spTree>
    <p:extLst>
      <p:ext uri="{BB962C8B-B14F-4D97-AF65-F5344CB8AC3E}">
        <p14:creationId xmlns:p14="http://schemas.microsoft.com/office/powerpoint/2010/main" val="2976394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28</a:t>
            </a:fld>
            <a:endParaRPr lang="en-US"/>
          </a:p>
        </p:txBody>
      </p:sp>
    </p:spTree>
    <p:extLst>
      <p:ext uri="{BB962C8B-B14F-4D97-AF65-F5344CB8AC3E}">
        <p14:creationId xmlns:p14="http://schemas.microsoft.com/office/powerpoint/2010/main" val="2257652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a:t>
            </a:r>
          </a:p>
        </p:txBody>
      </p:sp>
      <p:sp>
        <p:nvSpPr>
          <p:cNvPr id="4" name="Slide Number Placeholder 3"/>
          <p:cNvSpPr>
            <a:spLocks noGrp="1"/>
          </p:cNvSpPr>
          <p:nvPr>
            <p:ph type="sldNum" sz="quarter" idx="5"/>
          </p:nvPr>
        </p:nvSpPr>
        <p:spPr/>
        <p:txBody>
          <a:bodyPr/>
          <a:lstStyle/>
          <a:p>
            <a:fld id="{27D4C97A-787A-40D1-A26C-392A047CD475}" type="slidenum">
              <a:rPr lang="en-US" smtClean="0"/>
              <a:t>29</a:t>
            </a:fld>
            <a:endParaRPr lang="en-US"/>
          </a:p>
        </p:txBody>
      </p:sp>
    </p:spTree>
    <p:extLst>
      <p:ext uri="{BB962C8B-B14F-4D97-AF65-F5344CB8AC3E}">
        <p14:creationId xmlns:p14="http://schemas.microsoft.com/office/powerpoint/2010/main" val="218151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30</a:t>
            </a:fld>
            <a:endParaRPr lang="en-US" dirty="0"/>
          </a:p>
        </p:txBody>
      </p:sp>
    </p:spTree>
    <p:extLst>
      <p:ext uri="{BB962C8B-B14F-4D97-AF65-F5344CB8AC3E}">
        <p14:creationId xmlns:p14="http://schemas.microsoft.com/office/powerpoint/2010/main" val="2191566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you have it! We’ve created our very first and simple webpage with some basic HTML code fundamentals! Too easy, right? Now you can use CSS to style that list any way you want and Kat is up next to explain how you do this.</a:t>
            </a:r>
          </a:p>
        </p:txBody>
      </p:sp>
      <p:sp>
        <p:nvSpPr>
          <p:cNvPr id="4" name="Slide Number Placeholder 3"/>
          <p:cNvSpPr>
            <a:spLocks noGrp="1"/>
          </p:cNvSpPr>
          <p:nvPr>
            <p:ph type="sldNum" sz="quarter" idx="5"/>
          </p:nvPr>
        </p:nvSpPr>
        <p:spPr/>
        <p:txBody>
          <a:bodyPr/>
          <a:lstStyle/>
          <a:p>
            <a:fld id="{27D4C97A-787A-40D1-A26C-392A047CD475}" type="slidenum">
              <a:rPr lang="en-US" smtClean="0"/>
              <a:t>31</a:t>
            </a:fld>
            <a:endParaRPr lang="en-US" dirty="0"/>
          </a:p>
        </p:txBody>
      </p:sp>
    </p:spTree>
    <p:extLst>
      <p:ext uri="{BB962C8B-B14F-4D97-AF65-F5344CB8AC3E}">
        <p14:creationId xmlns:p14="http://schemas.microsoft.com/office/powerpoint/2010/main" val="2516873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32</a:t>
            </a:fld>
            <a:endParaRPr lang="en-US" dirty="0"/>
          </a:p>
        </p:txBody>
      </p:sp>
    </p:spTree>
    <p:extLst>
      <p:ext uri="{BB962C8B-B14F-4D97-AF65-F5344CB8AC3E}">
        <p14:creationId xmlns:p14="http://schemas.microsoft.com/office/powerpoint/2010/main" val="3971662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33</a:t>
            </a:fld>
            <a:endParaRPr lang="en-US" dirty="0"/>
          </a:p>
        </p:txBody>
      </p:sp>
    </p:spTree>
    <p:extLst>
      <p:ext uri="{BB962C8B-B14F-4D97-AF65-F5344CB8AC3E}">
        <p14:creationId xmlns:p14="http://schemas.microsoft.com/office/powerpoint/2010/main" val="2186732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34</a:t>
            </a:fld>
            <a:endParaRPr lang="en-US" dirty="0"/>
          </a:p>
        </p:txBody>
      </p:sp>
    </p:spTree>
    <p:extLst>
      <p:ext uri="{BB962C8B-B14F-4D97-AF65-F5344CB8AC3E}">
        <p14:creationId xmlns:p14="http://schemas.microsoft.com/office/powerpoint/2010/main" val="345098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 news is that they are both free, and web developers love free stuff!</a:t>
            </a:r>
          </a:p>
        </p:txBody>
      </p:sp>
      <p:sp>
        <p:nvSpPr>
          <p:cNvPr id="4" name="Slide Number Placeholder 3"/>
          <p:cNvSpPr>
            <a:spLocks noGrp="1"/>
          </p:cNvSpPr>
          <p:nvPr>
            <p:ph type="sldNum" sz="quarter" idx="5"/>
          </p:nvPr>
        </p:nvSpPr>
        <p:spPr/>
        <p:txBody>
          <a:bodyPr/>
          <a:lstStyle/>
          <a:p>
            <a:fld id="{27D4C97A-787A-40D1-A26C-392A047CD475}" type="slidenum">
              <a:rPr lang="en-US" smtClean="0"/>
              <a:t>3</a:t>
            </a:fld>
            <a:endParaRPr lang="en-US" dirty="0"/>
          </a:p>
        </p:txBody>
      </p:sp>
    </p:spTree>
    <p:extLst>
      <p:ext uri="{BB962C8B-B14F-4D97-AF65-F5344CB8AC3E}">
        <p14:creationId xmlns:p14="http://schemas.microsoft.com/office/powerpoint/2010/main" val="2012762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35</a:t>
            </a:fld>
            <a:endParaRPr lang="en-US" dirty="0"/>
          </a:p>
        </p:txBody>
      </p:sp>
    </p:spTree>
    <p:extLst>
      <p:ext uri="{BB962C8B-B14F-4D97-AF65-F5344CB8AC3E}">
        <p14:creationId xmlns:p14="http://schemas.microsoft.com/office/powerpoint/2010/main" val="1865321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36</a:t>
            </a:fld>
            <a:endParaRPr lang="en-US" dirty="0"/>
          </a:p>
        </p:txBody>
      </p:sp>
    </p:spTree>
    <p:extLst>
      <p:ext uri="{BB962C8B-B14F-4D97-AF65-F5344CB8AC3E}">
        <p14:creationId xmlns:p14="http://schemas.microsoft.com/office/powerpoint/2010/main" val="3200630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37</a:t>
            </a:fld>
            <a:endParaRPr lang="en-US" dirty="0"/>
          </a:p>
        </p:txBody>
      </p:sp>
    </p:spTree>
    <p:extLst>
      <p:ext uri="{BB962C8B-B14F-4D97-AF65-F5344CB8AC3E}">
        <p14:creationId xmlns:p14="http://schemas.microsoft.com/office/powerpoint/2010/main" val="1792268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38</a:t>
            </a:fld>
            <a:endParaRPr lang="en-US" dirty="0"/>
          </a:p>
        </p:txBody>
      </p:sp>
    </p:spTree>
    <p:extLst>
      <p:ext uri="{BB962C8B-B14F-4D97-AF65-F5344CB8AC3E}">
        <p14:creationId xmlns:p14="http://schemas.microsoft.com/office/powerpoint/2010/main" val="4028676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39</a:t>
            </a:fld>
            <a:endParaRPr lang="en-US" dirty="0"/>
          </a:p>
        </p:txBody>
      </p:sp>
    </p:spTree>
    <p:extLst>
      <p:ext uri="{BB962C8B-B14F-4D97-AF65-F5344CB8AC3E}">
        <p14:creationId xmlns:p14="http://schemas.microsoft.com/office/powerpoint/2010/main" val="2426344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40</a:t>
            </a:fld>
            <a:endParaRPr lang="en-US" dirty="0"/>
          </a:p>
        </p:txBody>
      </p:sp>
    </p:spTree>
    <p:extLst>
      <p:ext uri="{BB962C8B-B14F-4D97-AF65-F5344CB8AC3E}">
        <p14:creationId xmlns:p14="http://schemas.microsoft.com/office/powerpoint/2010/main" val="2822824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41</a:t>
            </a:fld>
            <a:endParaRPr lang="en-US" dirty="0"/>
          </a:p>
        </p:txBody>
      </p:sp>
    </p:spTree>
    <p:extLst>
      <p:ext uri="{BB962C8B-B14F-4D97-AF65-F5344CB8AC3E}">
        <p14:creationId xmlns:p14="http://schemas.microsoft.com/office/powerpoint/2010/main" val="1224865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42</a:t>
            </a:fld>
            <a:endParaRPr lang="en-US"/>
          </a:p>
        </p:txBody>
      </p:sp>
    </p:spTree>
    <p:extLst>
      <p:ext uri="{BB962C8B-B14F-4D97-AF65-F5344CB8AC3E}">
        <p14:creationId xmlns:p14="http://schemas.microsoft.com/office/powerpoint/2010/main" val="205306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43</a:t>
            </a:fld>
            <a:endParaRPr lang="en-US" dirty="0"/>
          </a:p>
        </p:txBody>
      </p:sp>
    </p:spTree>
    <p:extLst>
      <p:ext uri="{BB962C8B-B14F-4D97-AF65-F5344CB8AC3E}">
        <p14:creationId xmlns:p14="http://schemas.microsoft.com/office/powerpoint/2010/main" val="1707145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D4C97A-787A-40D1-A26C-392A047CD475}" type="slidenum">
              <a:rPr lang="en-US" smtClean="0"/>
              <a:t>44</a:t>
            </a:fld>
            <a:endParaRPr lang="en-US" dirty="0"/>
          </a:p>
        </p:txBody>
      </p:sp>
    </p:spTree>
    <p:extLst>
      <p:ext uri="{BB962C8B-B14F-4D97-AF65-F5344CB8AC3E}">
        <p14:creationId xmlns:p14="http://schemas.microsoft.com/office/powerpoint/2010/main" val="3398028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the best and most popular code text editors widely used by web developers today</a:t>
            </a:r>
          </a:p>
        </p:txBody>
      </p:sp>
      <p:sp>
        <p:nvSpPr>
          <p:cNvPr id="4" name="Slide Number Placeholder 3"/>
          <p:cNvSpPr>
            <a:spLocks noGrp="1"/>
          </p:cNvSpPr>
          <p:nvPr>
            <p:ph type="sldNum" sz="quarter" idx="5"/>
          </p:nvPr>
        </p:nvSpPr>
        <p:spPr/>
        <p:txBody>
          <a:bodyPr/>
          <a:lstStyle/>
          <a:p>
            <a:fld id="{27D4C97A-787A-40D1-A26C-392A047CD475}" type="slidenum">
              <a:rPr lang="en-US" smtClean="0"/>
              <a:t>4</a:t>
            </a:fld>
            <a:endParaRPr lang="en-US" dirty="0"/>
          </a:p>
        </p:txBody>
      </p:sp>
    </p:spTree>
    <p:extLst>
      <p:ext uri="{BB962C8B-B14F-4D97-AF65-F5344CB8AC3E}">
        <p14:creationId xmlns:p14="http://schemas.microsoft.com/office/powerpoint/2010/main" val="578808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45</a:t>
            </a:fld>
            <a:endParaRPr lang="en-US"/>
          </a:p>
        </p:txBody>
      </p:sp>
    </p:spTree>
    <p:extLst>
      <p:ext uri="{BB962C8B-B14F-4D97-AF65-F5344CB8AC3E}">
        <p14:creationId xmlns:p14="http://schemas.microsoft.com/office/powerpoint/2010/main" val="3140883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46</a:t>
            </a:fld>
            <a:endParaRPr lang="en-US"/>
          </a:p>
        </p:txBody>
      </p:sp>
    </p:spTree>
    <p:extLst>
      <p:ext uri="{BB962C8B-B14F-4D97-AF65-F5344CB8AC3E}">
        <p14:creationId xmlns:p14="http://schemas.microsoft.com/office/powerpoint/2010/main" val="3563386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47</a:t>
            </a:fld>
            <a:endParaRPr lang="en-US"/>
          </a:p>
        </p:txBody>
      </p:sp>
    </p:spTree>
    <p:extLst>
      <p:ext uri="{BB962C8B-B14F-4D97-AF65-F5344CB8AC3E}">
        <p14:creationId xmlns:p14="http://schemas.microsoft.com/office/powerpoint/2010/main" val="1969964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48</a:t>
            </a:fld>
            <a:endParaRPr lang="en-US"/>
          </a:p>
        </p:txBody>
      </p:sp>
    </p:spTree>
    <p:extLst>
      <p:ext uri="{BB962C8B-B14F-4D97-AF65-F5344CB8AC3E}">
        <p14:creationId xmlns:p14="http://schemas.microsoft.com/office/powerpoint/2010/main" val="2039603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49</a:t>
            </a:fld>
            <a:endParaRPr lang="en-US"/>
          </a:p>
        </p:txBody>
      </p:sp>
    </p:spTree>
    <p:extLst>
      <p:ext uri="{BB962C8B-B14F-4D97-AF65-F5344CB8AC3E}">
        <p14:creationId xmlns:p14="http://schemas.microsoft.com/office/powerpoint/2010/main" val="637851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50</a:t>
            </a:fld>
            <a:endParaRPr lang="en-US"/>
          </a:p>
        </p:txBody>
      </p:sp>
    </p:spTree>
    <p:extLst>
      <p:ext uri="{BB962C8B-B14F-4D97-AF65-F5344CB8AC3E}">
        <p14:creationId xmlns:p14="http://schemas.microsoft.com/office/powerpoint/2010/main" val="1480218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and unordered list tags are very important in HTML. These tags are used for things like top navigating on your website. In our webpage example, I have a UL tag with unordered bulleted list items inside of it. So this basically creates a list of items, and then you can use CSS to style that list any way you want.</a:t>
            </a:r>
          </a:p>
        </p:txBody>
      </p:sp>
      <p:sp>
        <p:nvSpPr>
          <p:cNvPr id="4" name="Slide Number Placeholder 3"/>
          <p:cNvSpPr>
            <a:spLocks noGrp="1"/>
          </p:cNvSpPr>
          <p:nvPr>
            <p:ph type="sldNum" sz="quarter" idx="5"/>
          </p:nvPr>
        </p:nvSpPr>
        <p:spPr/>
        <p:txBody>
          <a:bodyPr/>
          <a:lstStyle/>
          <a:p>
            <a:fld id="{27D4C97A-787A-40D1-A26C-392A047CD475}" type="slidenum">
              <a:rPr lang="en-US" smtClean="0"/>
              <a:t>51</a:t>
            </a:fld>
            <a:endParaRPr lang="en-US"/>
          </a:p>
        </p:txBody>
      </p:sp>
    </p:spTree>
    <p:extLst>
      <p:ext uri="{BB962C8B-B14F-4D97-AF65-F5344CB8AC3E}">
        <p14:creationId xmlns:p14="http://schemas.microsoft.com/office/powerpoint/2010/main" val="283564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see something like this. Once here, click on the little square in the tool browser window to the left.  Once you do so, you will see a list of free extensions you can download. The one that we want is called Live Server. Go ahead and type that in in the search box located at the top left and click the first one (5.6 1 version).   </a:t>
            </a:r>
          </a:p>
        </p:txBody>
      </p:sp>
      <p:sp>
        <p:nvSpPr>
          <p:cNvPr id="4" name="Slide Number Placeholder 3"/>
          <p:cNvSpPr>
            <a:spLocks noGrp="1"/>
          </p:cNvSpPr>
          <p:nvPr>
            <p:ph type="sldNum" sz="quarter" idx="5"/>
          </p:nvPr>
        </p:nvSpPr>
        <p:spPr/>
        <p:txBody>
          <a:bodyPr/>
          <a:lstStyle/>
          <a:p>
            <a:fld id="{27D4C97A-787A-40D1-A26C-392A047CD475}" type="slidenum">
              <a:rPr lang="en-US" smtClean="0"/>
              <a:t>5</a:t>
            </a:fld>
            <a:endParaRPr lang="en-US" dirty="0"/>
          </a:p>
        </p:txBody>
      </p:sp>
    </p:spTree>
    <p:extLst>
      <p:ext uri="{BB962C8B-B14F-4D97-AF65-F5344CB8AC3E}">
        <p14:creationId xmlns:p14="http://schemas.microsoft.com/office/powerpoint/2010/main" val="361171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see something like this. Install and refresh the page. Now we are ready to code with this wonderful tool!</a:t>
            </a:r>
          </a:p>
        </p:txBody>
      </p:sp>
      <p:sp>
        <p:nvSpPr>
          <p:cNvPr id="4" name="Slide Number Placeholder 3"/>
          <p:cNvSpPr>
            <a:spLocks noGrp="1"/>
          </p:cNvSpPr>
          <p:nvPr>
            <p:ph type="sldNum" sz="quarter" idx="5"/>
          </p:nvPr>
        </p:nvSpPr>
        <p:spPr/>
        <p:txBody>
          <a:bodyPr/>
          <a:lstStyle/>
          <a:p>
            <a:fld id="{27D4C97A-787A-40D1-A26C-392A047CD475}" type="slidenum">
              <a:rPr lang="en-US" smtClean="0"/>
              <a:t>6</a:t>
            </a:fld>
            <a:endParaRPr lang="en-US" dirty="0"/>
          </a:p>
        </p:txBody>
      </p:sp>
    </p:spTree>
    <p:extLst>
      <p:ext uri="{BB962C8B-B14F-4D97-AF65-F5344CB8AC3E}">
        <p14:creationId xmlns:p14="http://schemas.microsoft.com/office/powerpoint/2010/main" val="2226782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our first super ugly webpage! You should see this. Click on the files in the tool browser window in the top left corner.  It basically looks like this because it’s waiting for you to open a root folder where you can maintain the files that you will be working on for this project folder. I already have one saved on my desktop called website that I will be using. Click on open folder and find the folder you named for this project. </a:t>
            </a:r>
          </a:p>
        </p:txBody>
      </p:sp>
      <p:sp>
        <p:nvSpPr>
          <p:cNvPr id="4" name="Slide Number Placeholder 3"/>
          <p:cNvSpPr>
            <a:spLocks noGrp="1"/>
          </p:cNvSpPr>
          <p:nvPr>
            <p:ph type="sldNum" sz="quarter" idx="5"/>
          </p:nvPr>
        </p:nvSpPr>
        <p:spPr/>
        <p:txBody>
          <a:bodyPr/>
          <a:lstStyle/>
          <a:p>
            <a:fld id="{27D4C97A-787A-40D1-A26C-392A047CD475}" type="slidenum">
              <a:rPr lang="en-US" smtClean="0"/>
              <a:t>7</a:t>
            </a:fld>
            <a:endParaRPr lang="en-US" dirty="0"/>
          </a:p>
        </p:txBody>
      </p:sp>
    </p:spTree>
    <p:extLst>
      <p:ext uri="{BB962C8B-B14F-4D97-AF65-F5344CB8AC3E}">
        <p14:creationId xmlns:p14="http://schemas.microsoft.com/office/powerpoint/2010/main" val="3881288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your folder by only clicking it once. </a:t>
            </a:r>
          </a:p>
        </p:txBody>
      </p:sp>
      <p:sp>
        <p:nvSpPr>
          <p:cNvPr id="4" name="Slide Number Placeholder 3"/>
          <p:cNvSpPr>
            <a:spLocks noGrp="1"/>
          </p:cNvSpPr>
          <p:nvPr>
            <p:ph type="sldNum" sz="quarter" idx="5"/>
          </p:nvPr>
        </p:nvSpPr>
        <p:spPr/>
        <p:txBody>
          <a:bodyPr/>
          <a:lstStyle/>
          <a:p>
            <a:fld id="{27D4C97A-787A-40D1-A26C-392A047CD475}" type="slidenum">
              <a:rPr lang="en-US" smtClean="0"/>
              <a:t>8</a:t>
            </a:fld>
            <a:endParaRPr lang="en-US" dirty="0"/>
          </a:p>
        </p:txBody>
      </p:sp>
    </p:spTree>
    <p:extLst>
      <p:ext uri="{BB962C8B-B14F-4D97-AF65-F5344CB8AC3E}">
        <p14:creationId xmlns:p14="http://schemas.microsoft.com/office/powerpoint/2010/main" val="359781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new file is added here</a:t>
            </a:r>
          </a:p>
        </p:txBody>
      </p:sp>
      <p:sp>
        <p:nvSpPr>
          <p:cNvPr id="4" name="Slide Number Placeholder 3"/>
          <p:cNvSpPr>
            <a:spLocks noGrp="1"/>
          </p:cNvSpPr>
          <p:nvPr>
            <p:ph type="sldNum" sz="quarter" idx="5"/>
          </p:nvPr>
        </p:nvSpPr>
        <p:spPr/>
        <p:txBody>
          <a:bodyPr/>
          <a:lstStyle/>
          <a:p>
            <a:fld id="{27D4C97A-787A-40D1-A26C-392A047CD475}" type="slidenum">
              <a:rPr lang="en-US" smtClean="0"/>
              <a:t>9</a:t>
            </a:fld>
            <a:endParaRPr lang="en-US" dirty="0"/>
          </a:p>
        </p:txBody>
      </p:sp>
    </p:spTree>
    <p:extLst>
      <p:ext uri="{BB962C8B-B14F-4D97-AF65-F5344CB8AC3E}">
        <p14:creationId xmlns:p14="http://schemas.microsoft.com/office/powerpoint/2010/main" val="1308132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7/17/2019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html.com/"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996957" y="1773237"/>
            <a:ext cx="9983067" cy="4380428"/>
          </a:xfrm>
        </p:spPr>
        <p:txBody>
          <a:bodyPr>
            <a:normAutofit fontScale="62500" lnSpcReduction="20000"/>
          </a:bodyPr>
          <a:lstStyle/>
          <a:p>
            <a:r>
              <a:rPr lang="en-US" sz="5200" dirty="0"/>
              <a:t>			What is html?</a:t>
            </a:r>
          </a:p>
          <a:p>
            <a:endParaRPr lang="en-US" sz="5200" dirty="0"/>
          </a:p>
          <a:p>
            <a:r>
              <a:rPr lang="en-US" sz="4400" dirty="0"/>
              <a:t>Html – hypertext markup language and it is a standard protocol for formatting and displaying documents on the world wide web. </a:t>
            </a:r>
          </a:p>
          <a:p>
            <a:r>
              <a:rPr lang="en-US" sz="4400" dirty="0"/>
              <a:t>There are Many parts of a website but the HTML document provides the structure (</a:t>
            </a:r>
            <a:r>
              <a:rPr lang="en-US" sz="4400" dirty="0">
                <a:solidFill>
                  <a:schemeClr val="accent2"/>
                </a:solidFill>
              </a:rPr>
              <a:t>The skeleton of your webpage</a:t>
            </a:r>
            <a:r>
              <a:rPr lang="en-US" sz="4400" dirty="0"/>
              <a:t>)</a:t>
            </a:r>
          </a:p>
        </p:txBody>
      </p:sp>
      <p:sp>
        <p:nvSpPr>
          <p:cNvPr id="6" name="Title 1">
            <a:extLst>
              <a:ext uri="{FF2B5EF4-FFF2-40B4-BE49-F238E27FC236}">
                <a16:creationId xmlns:a16="http://schemas.microsoft.com/office/drawing/2014/main" id="{57C7F8B0-2E75-4FDC-A2CD-D89B80984C5D}"/>
              </a:ext>
            </a:extLst>
          </p:cNvPr>
          <p:cNvSpPr>
            <a:spLocks noGrp="1"/>
          </p:cNvSpPr>
          <p:nvPr>
            <p:ph type="ctrTitle"/>
          </p:nvPr>
        </p:nvSpPr>
        <p:spPr>
          <a:xfrm>
            <a:off x="2260972" y="-23598"/>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140462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0DB89B-78A2-49C0-96FB-1E979B155796}"/>
              </a:ext>
            </a:extLst>
          </p:cNvPr>
          <p:cNvPicPr>
            <a:picLocks noChangeAspect="1"/>
          </p:cNvPicPr>
          <p:nvPr/>
        </p:nvPicPr>
        <p:blipFill>
          <a:blip r:embed="rId3"/>
          <a:stretch>
            <a:fillRect/>
          </a:stretch>
        </p:blipFill>
        <p:spPr>
          <a:xfrm>
            <a:off x="0" y="1673"/>
            <a:ext cx="12192000" cy="6854653"/>
          </a:xfrm>
          <a:prstGeom prst="rect">
            <a:avLst/>
          </a:prstGeom>
        </p:spPr>
      </p:pic>
      <p:sp>
        <p:nvSpPr>
          <p:cNvPr id="3" name="Arrow: Down 2">
            <a:extLst>
              <a:ext uri="{FF2B5EF4-FFF2-40B4-BE49-F238E27FC236}">
                <a16:creationId xmlns:a16="http://schemas.microsoft.com/office/drawing/2014/main" id="{B28C0D4B-6416-4A9C-A324-6FD009F00716}"/>
              </a:ext>
            </a:extLst>
          </p:cNvPr>
          <p:cNvSpPr/>
          <p:nvPr/>
        </p:nvSpPr>
        <p:spPr>
          <a:xfrm rot="10800000">
            <a:off x="1120140" y="1398272"/>
            <a:ext cx="206502" cy="613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6660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1099D-40A2-4700-AD09-01FF2CC68E47}"/>
              </a:ext>
            </a:extLst>
          </p:cNvPr>
          <p:cNvPicPr>
            <a:picLocks noChangeAspect="1"/>
          </p:cNvPicPr>
          <p:nvPr/>
        </p:nvPicPr>
        <p:blipFill>
          <a:blip r:embed="rId3"/>
          <a:stretch>
            <a:fillRect/>
          </a:stretch>
        </p:blipFill>
        <p:spPr>
          <a:xfrm>
            <a:off x="0" y="43583"/>
            <a:ext cx="12192000" cy="6854653"/>
          </a:xfrm>
          <a:prstGeom prst="rect">
            <a:avLst/>
          </a:prstGeom>
        </p:spPr>
      </p:pic>
      <p:sp>
        <p:nvSpPr>
          <p:cNvPr id="4" name="Arrow: Down 3">
            <a:extLst>
              <a:ext uri="{FF2B5EF4-FFF2-40B4-BE49-F238E27FC236}">
                <a16:creationId xmlns:a16="http://schemas.microsoft.com/office/drawing/2014/main" id="{FF0629C0-4530-4493-9A20-D93FD505E3E0}"/>
              </a:ext>
            </a:extLst>
          </p:cNvPr>
          <p:cNvSpPr/>
          <p:nvPr/>
        </p:nvSpPr>
        <p:spPr>
          <a:xfrm rot="10800000">
            <a:off x="3040380" y="963930"/>
            <a:ext cx="278892" cy="704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7216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9CD3D6-560D-4332-86C3-7EA9609C5BAE}"/>
              </a:ext>
            </a:extLst>
          </p:cNvPr>
          <p:cNvPicPr>
            <a:picLocks noChangeAspect="1"/>
          </p:cNvPicPr>
          <p:nvPr/>
        </p:nvPicPr>
        <p:blipFill>
          <a:blip r:embed="rId3"/>
          <a:stretch>
            <a:fillRect/>
          </a:stretch>
        </p:blipFill>
        <p:spPr>
          <a:xfrm>
            <a:off x="0" y="1673"/>
            <a:ext cx="12192000" cy="6854653"/>
          </a:xfrm>
          <a:prstGeom prst="rect">
            <a:avLst/>
          </a:prstGeom>
        </p:spPr>
      </p:pic>
      <p:sp>
        <p:nvSpPr>
          <p:cNvPr id="2" name="Scroll: Horizontal 1">
            <a:extLst>
              <a:ext uri="{FF2B5EF4-FFF2-40B4-BE49-F238E27FC236}">
                <a16:creationId xmlns:a16="http://schemas.microsoft.com/office/drawing/2014/main" id="{C50E4BE6-2D86-4C92-8420-B015AE2BA496}"/>
              </a:ext>
            </a:extLst>
          </p:cNvPr>
          <p:cNvSpPr/>
          <p:nvPr/>
        </p:nvSpPr>
        <p:spPr>
          <a:xfrm rot="1029030">
            <a:off x="8366760" y="1043940"/>
            <a:ext cx="3276600" cy="181356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Don’t freak out! You have just created the HTML code boilerplate for your website!</a:t>
            </a:r>
          </a:p>
        </p:txBody>
      </p:sp>
      <p:sp>
        <p:nvSpPr>
          <p:cNvPr id="3" name="Oval 2">
            <a:extLst>
              <a:ext uri="{FF2B5EF4-FFF2-40B4-BE49-F238E27FC236}">
                <a16:creationId xmlns:a16="http://schemas.microsoft.com/office/drawing/2014/main" id="{1837AB71-E5C4-41CC-99B3-8B5F336C5D28}"/>
              </a:ext>
            </a:extLst>
          </p:cNvPr>
          <p:cNvSpPr/>
          <p:nvPr/>
        </p:nvSpPr>
        <p:spPr>
          <a:xfrm>
            <a:off x="3381828" y="2623456"/>
            <a:ext cx="3048000" cy="1611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Boilerplate is just another fancy word for Template! </a:t>
            </a:r>
            <a:r>
              <a:rPr lang="en-US" dirty="0">
                <a:solidFill>
                  <a:schemeClr val="bg1"/>
                </a:solidFill>
                <a:sym typeface="Wingdings" panose="05000000000000000000" pitchFamily="2" charset="2"/>
              </a:rPr>
              <a:t></a:t>
            </a:r>
            <a:endParaRPr lang="en-US" dirty="0">
              <a:solidFill>
                <a:schemeClr val="bg1"/>
              </a:solidFill>
            </a:endParaRPr>
          </a:p>
        </p:txBody>
      </p:sp>
    </p:spTree>
    <p:extLst>
      <p:ext uri="{BB962C8B-B14F-4D97-AF65-F5344CB8AC3E}">
        <p14:creationId xmlns:p14="http://schemas.microsoft.com/office/powerpoint/2010/main" val="1632502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364104" y="0"/>
            <a:ext cx="8791575" cy="914400"/>
          </a:xfrm>
        </p:spPr>
        <p:txBody>
          <a:bodyPr>
            <a:normAutofit fontScale="90000"/>
          </a:bodyPr>
          <a:lstStyle/>
          <a:p>
            <a:r>
              <a:rPr lang="en-US" dirty="0"/>
              <a:t>CREATING A WEBPAGE WITH HTML</a:t>
            </a:r>
          </a:p>
        </p:txBody>
      </p:sp>
      <p:pic>
        <p:nvPicPr>
          <p:cNvPr id="10" name="Picture 9">
            <a:extLst>
              <a:ext uri="{FF2B5EF4-FFF2-40B4-BE49-F238E27FC236}">
                <a16:creationId xmlns:a16="http://schemas.microsoft.com/office/drawing/2014/main" id="{F42971FB-9F72-4FD7-8DD4-F4E431DD70C0}"/>
              </a:ext>
            </a:extLst>
          </p:cNvPr>
          <p:cNvPicPr>
            <a:picLocks noChangeAspect="1"/>
          </p:cNvPicPr>
          <p:nvPr/>
        </p:nvPicPr>
        <p:blipFill>
          <a:blip r:embed="rId2"/>
          <a:stretch>
            <a:fillRect/>
          </a:stretch>
        </p:blipFill>
        <p:spPr>
          <a:xfrm>
            <a:off x="0" y="1673"/>
            <a:ext cx="12192000" cy="6854653"/>
          </a:xfrm>
          <a:prstGeom prst="rect">
            <a:avLst/>
          </a:prstGeom>
        </p:spPr>
      </p:pic>
      <p:sp>
        <p:nvSpPr>
          <p:cNvPr id="11" name="Rectangle: Rounded Corners 10">
            <a:extLst>
              <a:ext uri="{FF2B5EF4-FFF2-40B4-BE49-F238E27FC236}">
                <a16:creationId xmlns:a16="http://schemas.microsoft.com/office/drawing/2014/main" id="{9C4C6B86-2FCA-44D4-BFAF-D1CE0BFCE39A}"/>
              </a:ext>
            </a:extLst>
          </p:cNvPr>
          <p:cNvSpPr/>
          <p:nvPr/>
        </p:nvSpPr>
        <p:spPr>
          <a:xfrm>
            <a:off x="7344228" y="914400"/>
            <a:ext cx="2815771" cy="2162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&lt;!DOCTYPE </a:t>
            </a:r>
            <a:r>
              <a:rPr lang="en-US" dirty="0">
                <a:solidFill>
                  <a:schemeClr val="bg1"/>
                </a:solidFill>
                <a:hlinkClick r:id="rId3">
                  <a:extLst>
                    <a:ext uri="{A12FA001-AC4F-418D-AE19-62706E023703}">
                      <ahyp:hlinkClr xmlns:ahyp="http://schemas.microsoft.com/office/drawing/2018/hyperlinkcolor" val="tx"/>
                    </a:ext>
                  </a:extLst>
                </a:hlinkClick>
              </a:rPr>
              <a:t>html</a:t>
            </a:r>
            <a:r>
              <a:rPr lang="en-US" dirty="0">
                <a:solidFill>
                  <a:schemeClr val="bg1"/>
                </a:solidFill>
              </a:rPr>
              <a:t>&gt; </a:t>
            </a:r>
            <a:br>
              <a:rPr lang="en-US" dirty="0">
                <a:solidFill>
                  <a:schemeClr val="bg1"/>
                </a:solidFill>
              </a:rPr>
            </a:br>
            <a:r>
              <a:rPr lang="en-US" dirty="0">
                <a:solidFill>
                  <a:schemeClr val="bg1"/>
                </a:solidFill>
              </a:rPr>
              <a:t>Tells a browser such as internet explorer, Google chrome, or safari that the document it is about to read is an html document</a:t>
            </a:r>
          </a:p>
        </p:txBody>
      </p:sp>
      <p:sp>
        <p:nvSpPr>
          <p:cNvPr id="12" name="Arrow: Right 11">
            <a:extLst>
              <a:ext uri="{FF2B5EF4-FFF2-40B4-BE49-F238E27FC236}">
                <a16:creationId xmlns:a16="http://schemas.microsoft.com/office/drawing/2014/main" id="{385DA306-6B09-4343-8FD7-C75596D27650}"/>
              </a:ext>
            </a:extLst>
          </p:cNvPr>
          <p:cNvSpPr/>
          <p:nvPr/>
        </p:nvSpPr>
        <p:spPr>
          <a:xfrm>
            <a:off x="449799" y="711200"/>
            <a:ext cx="586522"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689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364104" y="0"/>
            <a:ext cx="8791575" cy="914400"/>
          </a:xfrm>
        </p:spPr>
        <p:txBody>
          <a:bodyPr>
            <a:normAutofit fontScale="90000"/>
          </a:bodyPr>
          <a:lstStyle/>
          <a:p>
            <a:r>
              <a:rPr lang="en-US" dirty="0"/>
              <a:t>CREATING A WEBPAGE WITH HTML</a:t>
            </a:r>
          </a:p>
        </p:txBody>
      </p:sp>
      <p:pic>
        <p:nvPicPr>
          <p:cNvPr id="10" name="Picture 9">
            <a:extLst>
              <a:ext uri="{FF2B5EF4-FFF2-40B4-BE49-F238E27FC236}">
                <a16:creationId xmlns:a16="http://schemas.microsoft.com/office/drawing/2014/main" id="{F42971FB-9F72-4FD7-8DD4-F4E431DD70C0}"/>
              </a:ext>
            </a:extLst>
          </p:cNvPr>
          <p:cNvPicPr>
            <a:picLocks noChangeAspect="1"/>
          </p:cNvPicPr>
          <p:nvPr/>
        </p:nvPicPr>
        <p:blipFill>
          <a:blip r:embed="rId2"/>
          <a:stretch>
            <a:fillRect/>
          </a:stretch>
        </p:blipFill>
        <p:spPr>
          <a:xfrm>
            <a:off x="0" y="1673"/>
            <a:ext cx="12192000" cy="6854653"/>
          </a:xfrm>
          <a:prstGeom prst="rect">
            <a:avLst/>
          </a:prstGeom>
        </p:spPr>
      </p:pic>
      <p:sp>
        <p:nvSpPr>
          <p:cNvPr id="11" name="Rectangle: Rounded Corners 10">
            <a:extLst>
              <a:ext uri="{FF2B5EF4-FFF2-40B4-BE49-F238E27FC236}">
                <a16:creationId xmlns:a16="http://schemas.microsoft.com/office/drawing/2014/main" id="{9C4C6B86-2FCA-44D4-BFAF-D1CE0BFCE39A}"/>
              </a:ext>
            </a:extLst>
          </p:cNvPr>
          <p:cNvSpPr/>
          <p:nvPr/>
        </p:nvSpPr>
        <p:spPr>
          <a:xfrm>
            <a:off x="7450183" y="914400"/>
            <a:ext cx="2815771" cy="1190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html</a:t>
            </a:r>
            <a:br>
              <a:rPr lang="en-US" dirty="0"/>
            </a:br>
            <a:r>
              <a:rPr lang="en-US" sz="2400" dirty="0">
                <a:solidFill>
                  <a:schemeClr val="bg1"/>
                </a:solidFill>
              </a:rPr>
              <a:t>It is the root of the html document</a:t>
            </a:r>
          </a:p>
        </p:txBody>
      </p:sp>
      <p:sp>
        <p:nvSpPr>
          <p:cNvPr id="12" name="Arrow: Right 11">
            <a:extLst>
              <a:ext uri="{FF2B5EF4-FFF2-40B4-BE49-F238E27FC236}">
                <a16:creationId xmlns:a16="http://schemas.microsoft.com/office/drawing/2014/main" id="{385DA306-6B09-4343-8FD7-C75596D27650}"/>
              </a:ext>
            </a:extLst>
          </p:cNvPr>
          <p:cNvSpPr/>
          <p:nvPr/>
        </p:nvSpPr>
        <p:spPr>
          <a:xfrm>
            <a:off x="423602" y="914400"/>
            <a:ext cx="586522"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5BB6CA04-9621-4F7D-97DF-620D852CDD2C}"/>
              </a:ext>
            </a:extLst>
          </p:cNvPr>
          <p:cNvSpPr/>
          <p:nvPr/>
        </p:nvSpPr>
        <p:spPr>
          <a:xfrm>
            <a:off x="423602" y="2590800"/>
            <a:ext cx="586522"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665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364104" y="0"/>
            <a:ext cx="8791575" cy="914400"/>
          </a:xfrm>
        </p:spPr>
        <p:txBody>
          <a:bodyPr>
            <a:normAutofit fontScale="90000"/>
          </a:bodyPr>
          <a:lstStyle/>
          <a:p>
            <a:r>
              <a:rPr lang="en-US" dirty="0"/>
              <a:t>CREATING A WEBPAGE WITH HTML</a:t>
            </a:r>
          </a:p>
        </p:txBody>
      </p:sp>
      <p:pic>
        <p:nvPicPr>
          <p:cNvPr id="10" name="Picture 9">
            <a:extLst>
              <a:ext uri="{FF2B5EF4-FFF2-40B4-BE49-F238E27FC236}">
                <a16:creationId xmlns:a16="http://schemas.microsoft.com/office/drawing/2014/main" id="{F42971FB-9F72-4FD7-8DD4-F4E431DD70C0}"/>
              </a:ext>
            </a:extLst>
          </p:cNvPr>
          <p:cNvPicPr>
            <a:picLocks noChangeAspect="1"/>
          </p:cNvPicPr>
          <p:nvPr/>
        </p:nvPicPr>
        <p:blipFill>
          <a:blip r:embed="rId2"/>
          <a:stretch>
            <a:fillRect/>
          </a:stretch>
        </p:blipFill>
        <p:spPr>
          <a:xfrm>
            <a:off x="0" y="1673"/>
            <a:ext cx="12192000" cy="6854653"/>
          </a:xfrm>
          <a:prstGeom prst="rect">
            <a:avLst/>
          </a:prstGeom>
        </p:spPr>
      </p:pic>
      <p:sp>
        <p:nvSpPr>
          <p:cNvPr id="11" name="Rectangle: Rounded Corners 10">
            <a:extLst>
              <a:ext uri="{FF2B5EF4-FFF2-40B4-BE49-F238E27FC236}">
                <a16:creationId xmlns:a16="http://schemas.microsoft.com/office/drawing/2014/main" id="{9C4C6B86-2FCA-44D4-BFAF-D1CE0BFCE39A}"/>
              </a:ext>
            </a:extLst>
          </p:cNvPr>
          <p:cNvSpPr/>
          <p:nvPr/>
        </p:nvSpPr>
        <p:spPr>
          <a:xfrm>
            <a:off x="7442927" y="1016000"/>
            <a:ext cx="3065417" cy="2104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HEAD</a:t>
            </a:r>
            <a:br>
              <a:rPr lang="en-US" sz="2400" dirty="0">
                <a:solidFill>
                  <a:schemeClr val="bg1"/>
                </a:solidFill>
              </a:rPr>
            </a:br>
            <a:r>
              <a:rPr lang="en-US" sz="2400" dirty="0">
                <a:solidFill>
                  <a:schemeClr val="bg1"/>
                </a:solidFill>
              </a:rPr>
              <a:t>provides metadata (Data about the Data)</a:t>
            </a:r>
          </a:p>
        </p:txBody>
      </p:sp>
      <p:sp>
        <p:nvSpPr>
          <p:cNvPr id="12" name="Arrow: Right 11">
            <a:extLst>
              <a:ext uri="{FF2B5EF4-FFF2-40B4-BE49-F238E27FC236}">
                <a16:creationId xmlns:a16="http://schemas.microsoft.com/office/drawing/2014/main" id="{385DA306-6B09-4343-8FD7-C75596D27650}"/>
              </a:ext>
            </a:extLst>
          </p:cNvPr>
          <p:cNvSpPr/>
          <p:nvPr/>
        </p:nvSpPr>
        <p:spPr>
          <a:xfrm>
            <a:off x="423602" y="1093037"/>
            <a:ext cx="586522"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5BB6CA04-9621-4F7D-97DF-620D852CDD2C}"/>
              </a:ext>
            </a:extLst>
          </p:cNvPr>
          <p:cNvSpPr/>
          <p:nvPr/>
        </p:nvSpPr>
        <p:spPr>
          <a:xfrm>
            <a:off x="423602" y="1966685"/>
            <a:ext cx="586522"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797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653664" y="131763"/>
            <a:ext cx="8791575" cy="797877"/>
          </a:xfrm>
        </p:spPr>
        <p:txBody>
          <a:bodyPr>
            <a:normAutofit fontScale="90000"/>
          </a:bodyPr>
          <a:lstStyle/>
          <a:p>
            <a:r>
              <a:rPr lang="en-US" dirty="0"/>
              <a:t>CREATING A WEBPAGE WITH HTML</a:t>
            </a:r>
          </a:p>
        </p:txBody>
      </p:sp>
      <p:pic>
        <p:nvPicPr>
          <p:cNvPr id="6" name="Picture 5">
            <a:extLst>
              <a:ext uri="{FF2B5EF4-FFF2-40B4-BE49-F238E27FC236}">
                <a16:creationId xmlns:a16="http://schemas.microsoft.com/office/drawing/2014/main" id="{B5DF54B7-FC52-4588-9F41-CD781B22C91E}"/>
              </a:ext>
            </a:extLst>
          </p:cNvPr>
          <p:cNvPicPr>
            <a:picLocks noChangeAspect="1"/>
          </p:cNvPicPr>
          <p:nvPr/>
        </p:nvPicPr>
        <p:blipFill>
          <a:blip r:embed="rId3"/>
          <a:stretch>
            <a:fillRect/>
          </a:stretch>
        </p:blipFill>
        <p:spPr>
          <a:xfrm>
            <a:off x="14748" y="-424357"/>
            <a:ext cx="12192000" cy="6854653"/>
          </a:xfrm>
          <a:prstGeom prst="rect">
            <a:avLst/>
          </a:prstGeom>
        </p:spPr>
      </p:pic>
      <p:sp>
        <p:nvSpPr>
          <p:cNvPr id="7" name="Rectangle 6">
            <a:extLst>
              <a:ext uri="{FF2B5EF4-FFF2-40B4-BE49-F238E27FC236}">
                <a16:creationId xmlns:a16="http://schemas.microsoft.com/office/drawing/2014/main" id="{F80395DA-1EDE-46BC-94F5-F3CA049A4D34}"/>
              </a:ext>
            </a:extLst>
          </p:cNvPr>
          <p:cNvSpPr/>
          <p:nvPr/>
        </p:nvSpPr>
        <p:spPr>
          <a:xfrm>
            <a:off x="1320800" y="787400"/>
            <a:ext cx="4889500" cy="520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54B7A45-CF2A-41D2-A23F-8FD8AB8C81A3}"/>
              </a:ext>
            </a:extLst>
          </p:cNvPr>
          <p:cNvSpPr/>
          <p:nvPr/>
        </p:nvSpPr>
        <p:spPr>
          <a:xfrm>
            <a:off x="1420176" y="457200"/>
            <a:ext cx="800510"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CF58102-CF8B-44EE-9CCB-72A30E22ED95}"/>
              </a:ext>
            </a:extLst>
          </p:cNvPr>
          <p:cNvSpPr/>
          <p:nvPr/>
        </p:nvSpPr>
        <p:spPr>
          <a:xfrm>
            <a:off x="7669161" y="787400"/>
            <a:ext cx="2662202" cy="1634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Delete everything in the highlighted boxes</a:t>
            </a:r>
          </a:p>
        </p:txBody>
      </p:sp>
    </p:spTree>
    <p:extLst>
      <p:ext uri="{BB962C8B-B14F-4D97-AF65-F5344CB8AC3E}">
        <p14:creationId xmlns:p14="http://schemas.microsoft.com/office/powerpoint/2010/main" val="3968618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653664" y="131763"/>
            <a:ext cx="8791575" cy="797877"/>
          </a:xfrm>
        </p:spPr>
        <p:txBody>
          <a:bodyPr>
            <a:normAutofit fontScale="90000"/>
          </a:bodyPr>
          <a:lstStyle/>
          <a:p>
            <a:r>
              <a:rPr lang="en-US" dirty="0"/>
              <a:t>CREATING A WEBPAGE WITH HTML</a:t>
            </a:r>
          </a:p>
        </p:txBody>
      </p:sp>
      <p:pic>
        <p:nvPicPr>
          <p:cNvPr id="3" name="Picture 2">
            <a:extLst>
              <a:ext uri="{FF2B5EF4-FFF2-40B4-BE49-F238E27FC236}">
                <a16:creationId xmlns:a16="http://schemas.microsoft.com/office/drawing/2014/main" id="{956A8BC3-82C6-458F-A456-3E958F0014A1}"/>
              </a:ext>
            </a:extLst>
          </p:cNvPr>
          <p:cNvPicPr>
            <a:picLocks noChangeAspect="1"/>
          </p:cNvPicPr>
          <p:nvPr/>
        </p:nvPicPr>
        <p:blipFill>
          <a:blip r:embed="rId3"/>
          <a:stretch>
            <a:fillRect/>
          </a:stretch>
        </p:blipFill>
        <p:spPr>
          <a:xfrm>
            <a:off x="0" y="1673"/>
            <a:ext cx="12192000" cy="6854653"/>
          </a:xfrm>
          <a:prstGeom prst="rect">
            <a:avLst/>
          </a:prstGeom>
        </p:spPr>
      </p:pic>
      <p:sp>
        <p:nvSpPr>
          <p:cNvPr id="8" name="Rectangle: Rounded Corners 7">
            <a:extLst>
              <a:ext uri="{FF2B5EF4-FFF2-40B4-BE49-F238E27FC236}">
                <a16:creationId xmlns:a16="http://schemas.microsoft.com/office/drawing/2014/main" id="{A2BABA8B-6730-41A6-9946-54D059A73708}"/>
              </a:ext>
            </a:extLst>
          </p:cNvPr>
          <p:cNvSpPr/>
          <p:nvPr/>
        </p:nvSpPr>
        <p:spPr>
          <a:xfrm>
            <a:off x="5008742" y="1059730"/>
            <a:ext cx="1624287" cy="1436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Your Code should now look like this</a:t>
            </a:r>
          </a:p>
        </p:txBody>
      </p:sp>
    </p:spTree>
    <p:extLst>
      <p:ext uri="{BB962C8B-B14F-4D97-AF65-F5344CB8AC3E}">
        <p14:creationId xmlns:p14="http://schemas.microsoft.com/office/powerpoint/2010/main" val="2448696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DAE157-DFAC-485F-B4EA-61D781AC3D52}"/>
              </a:ext>
            </a:extLst>
          </p:cNvPr>
          <p:cNvPicPr>
            <a:picLocks noChangeAspect="1"/>
          </p:cNvPicPr>
          <p:nvPr/>
        </p:nvPicPr>
        <p:blipFill>
          <a:blip r:embed="rId3"/>
          <a:stretch>
            <a:fillRect/>
          </a:stretch>
        </p:blipFill>
        <p:spPr>
          <a:xfrm>
            <a:off x="0" y="1673"/>
            <a:ext cx="12192000" cy="6854653"/>
          </a:xfrm>
          <a:prstGeom prst="rect">
            <a:avLst/>
          </a:prstGeom>
        </p:spPr>
      </p:pic>
      <p:sp>
        <p:nvSpPr>
          <p:cNvPr id="4" name="Arrow: Down 3">
            <a:extLst>
              <a:ext uri="{FF2B5EF4-FFF2-40B4-BE49-F238E27FC236}">
                <a16:creationId xmlns:a16="http://schemas.microsoft.com/office/drawing/2014/main" id="{48A7E30C-A757-438C-9581-01C28EE12918}"/>
              </a:ext>
            </a:extLst>
          </p:cNvPr>
          <p:cNvSpPr/>
          <p:nvPr/>
        </p:nvSpPr>
        <p:spPr>
          <a:xfrm rot="7694025">
            <a:off x="3209167" y="2261916"/>
            <a:ext cx="274968" cy="652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42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6B5B5C-A775-4C6E-82F4-23F8D3A7FED4}"/>
              </a:ext>
            </a:extLst>
          </p:cNvPr>
          <p:cNvPicPr>
            <a:picLocks noChangeAspect="1"/>
          </p:cNvPicPr>
          <p:nvPr/>
        </p:nvPicPr>
        <p:blipFill>
          <a:blip r:embed="rId3"/>
          <a:stretch>
            <a:fillRect/>
          </a:stretch>
        </p:blipFill>
        <p:spPr>
          <a:xfrm>
            <a:off x="0" y="14030"/>
            <a:ext cx="12192000" cy="6854653"/>
          </a:xfrm>
          <a:prstGeom prst="rect">
            <a:avLst/>
          </a:prstGeom>
        </p:spPr>
      </p:pic>
      <p:sp>
        <p:nvSpPr>
          <p:cNvPr id="3" name="Arrow: Down 2">
            <a:extLst>
              <a:ext uri="{FF2B5EF4-FFF2-40B4-BE49-F238E27FC236}">
                <a16:creationId xmlns:a16="http://schemas.microsoft.com/office/drawing/2014/main" id="{E542D1E7-9315-45C4-AF75-A07B2AAF2541}"/>
              </a:ext>
            </a:extLst>
          </p:cNvPr>
          <p:cNvSpPr/>
          <p:nvPr/>
        </p:nvSpPr>
        <p:spPr>
          <a:xfrm rot="16200000">
            <a:off x="4406008" y="5256975"/>
            <a:ext cx="222421" cy="780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483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996957" y="1773237"/>
            <a:ext cx="9983067" cy="2965018"/>
          </a:xfrm>
        </p:spPr>
        <p:txBody>
          <a:bodyPr>
            <a:normAutofit fontScale="85000" lnSpcReduction="10000"/>
          </a:bodyPr>
          <a:lstStyle/>
          <a:p>
            <a:r>
              <a:rPr lang="en-US" sz="4400" dirty="0"/>
              <a:t>The first thing you will need to do is open google chrome and install some professional development tools: </a:t>
            </a:r>
          </a:p>
          <a:p>
            <a:r>
              <a:rPr lang="en-US" sz="4400" dirty="0"/>
              <a:t> </a:t>
            </a:r>
            <a:r>
              <a:rPr lang="en-US" sz="4400" dirty="0">
                <a:solidFill>
                  <a:schemeClr val="accent1"/>
                </a:solidFill>
              </a:rPr>
              <a:t>1- visual studio code and 2- Live Server</a:t>
            </a:r>
          </a:p>
        </p:txBody>
      </p:sp>
      <p:sp>
        <p:nvSpPr>
          <p:cNvPr id="6" name="Title 1">
            <a:extLst>
              <a:ext uri="{FF2B5EF4-FFF2-40B4-BE49-F238E27FC236}">
                <a16:creationId xmlns:a16="http://schemas.microsoft.com/office/drawing/2014/main" id="{54B591F9-DC53-438F-A9C2-4DD0614A3D85}"/>
              </a:ext>
            </a:extLst>
          </p:cNvPr>
          <p:cNvSpPr>
            <a:spLocks noGrp="1"/>
          </p:cNvSpPr>
          <p:nvPr>
            <p:ph type="ctrTitle"/>
          </p:nvPr>
        </p:nvSpPr>
        <p:spPr>
          <a:xfrm>
            <a:off x="2260972" y="-23598"/>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1768971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23EA4E-6C50-40E6-8DBA-0F143DECF3A3}"/>
              </a:ext>
            </a:extLst>
          </p:cNvPr>
          <p:cNvPicPr>
            <a:picLocks noChangeAspect="1"/>
          </p:cNvPicPr>
          <p:nvPr/>
        </p:nvPicPr>
        <p:blipFill>
          <a:blip r:embed="rId3"/>
          <a:stretch>
            <a:fillRect/>
          </a:stretch>
        </p:blipFill>
        <p:spPr>
          <a:xfrm>
            <a:off x="0" y="1673"/>
            <a:ext cx="12192000" cy="6854653"/>
          </a:xfrm>
          <a:prstGeom prst="rect">
            <a:avLst/>
          </a:prstGeom>
        </p:spPr>
      </p:pic>
      <p:sp>
        <p:nvSpPr>
          <p:cNvPr id="2" name="Smiley Face 1">
            <a:extLst>
              <a:ext uri="{FF2B5EF4-FFF2-40B4-BE49-F238E27FC236}">
                <a16:creationId xmlns:a16="http://schemas.microsoft.com/office/drawing/2014/main" id="{C42644DE-815E-454F-9DBB-5AFF545E62AE}"/>
              </a:ext>
            </a:extLst>
          </p:cNvPr>
          <p:cNvSpPr/>
          <p:nvPr/>
        </p:nvSpPr>
        <p:spPr>
          <a:xfrm>
            <a:off x="1158240" y="1599362"/>
            <a:ext cx="1036320" cy="1007513"/>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allout: Left Arrow 4">
            <a:extLst>
              <a:ext uri="{FF2B5EF4-FFF2-40B4-BE49-F238E27FC236}">
                <a16:creationId xmlns:a16="http://schemas.microsoft.com/office/drawing/2014/main" id="{8FF0B301-BEE8-4E2E-AFE4-3A1B5DAC18C7}"/>
              </a:ext>
            </a:extLst>
          </p:cNvPr>
          <p:cNvSpPr/>
          <p:nvPr/>
        </p:nvSpPr>
        <p:spPr>
          <a:xfrm>
            <a:off x="396240" y="548640"/>
            <a:ext cx="1798320" cy="56388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Voila!!</a:t>
            </a:r>
          </a:p>
        </p:txBody>
      </p:sp>
    </p:spTree>
    <p:extLst>
      <p:ext uri="{BB962C8B-B14F-4D97-AF65-F5344CB8AC3E}">
        <p14:creationId xmlns:p14="http://schemas.microsoft.com/office/powerpoint/2010/main" val="3775874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2057917" y="1651317"/>
            <a:ext cx="9983067" cy="2965018"/>
          </a:xfrm>
        </p:spPr>
        <p:txBody>
          <a:bodyPr>
            <a:normAutofit/>
          </a:bodyPr>
          <a:lstStyle/>
          <a:p>
            <a:r>
              <a:rPr lang="en-US" sz="4400" dirty="0"/>
              <a:t>To build an html webpage, you Specifically need to have these 3 tags to start out with:</a:t>
            </a:r>
          </a:p>
          <a:p>
            <a:endParaRPr lang="en-US" sz="4400" dirty="0"/>
          </a:p>
          <a:p>
            <a:endParaRPr lang="en-US" sz="4400" dirty="0"/>
          </a:p>
        </p:txBody>
      </p:sp>
      <p:sp>
        <p:nvSpPr>
          <p:cNvPr id="6" name="Title 1">
            <a:extLst>
              <a:ext uri="{FF2B5EF4-FFF2-40B4-BE49-F238E27FC236}">
                <a16:creationId xmlns:a16="http://schemas.microsoft.com/office/drawing/2014/main" id="{3373D8EF-1B30-49A3-9D15-2B587ACB1E12}"/>
              </a:ext>
            </a:extLst>
          </p:cNvPr>
          <p:cNvSpPr>
            <a:spLocks noGrp="1"/>
          </p:cNvSpPr>
          <p:nvPr>
            <p:ph type="ctrTitle"/>
          </p:nvPr>
        </p:nvSpPr>
        <p:spPr>
          <a:xfrm>
            <a:off x="2260972" y="-23598"/>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158562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472169" y="0"/>
            <a:ext cx="8791575" cy="935037"/>
          </a:xfrm>
        </p:spPr>
        <p:txBody>
          <a:bodyPr>
            <a:normAutofit fontScale="90000"/>
          </a:bodyPr>
          <a:lstStyle/>
          <a:p>
            <a:r>
              <a:rPr lang="en-US" dirty="0"/>
              <a:t>CREATING A WEBPAGE WITH HTML</a:t>
            </a:r>
          </a:p>
        </p:txBody>
      </p:sp>
      <p:pic>
        <p:nvPicPr>
          <p:cNvPr id="4" name="Picture 3">
            <a:extLst>
              <a:ext uri="{FF2B5EF4-FFF2-40B4-BE49-F238E27FC236}">
                <a16:creationId xmlns:a16="http://schemas.microsoft.com/office/drawing/2014/main" id="{E2E17C22-E65D-49C2-934E-B01CDE7803B3}"/>
              </a:ext>
            </a:extLst>
          </p:cNvPr>
          <p:cNvPicPr>
            <a:picLocks noChangeAspect="1"/>
          </p:cNvPicPr>
          <p:nvPr/>
        </p:nvPicPr>
        <p:blipFill>
          <a:blip r:embed="rId3"/>
          <a:stretch>
            <a:fillRect/>
          </a:stretch>
        </p:blipFill>
        <p:spPr>
          <a:xfrm>
            <a:off x="0" y="1673"/>
            <a:ext cx="12192000" cy="6854653"/>
          </a:xfrm>
          <a:prstGeom prst="rect">
            <a:avLst/>
          </a:prstGeom>
        </p:spPr>
      </p:pic>
      <p:pic>
        <p:nvPicPr>
          <p:cNvPr id="9" name="Picture 8">
            <a:extLst>
              <a:ext uri="{FF2B5EF4-FFF2-40B4-BE49-F238E27FC236}">
                <a16:creationId xmlns:a16="http://schemas.microsoft.com/office/drawing/2014/main" id="{A9478C5C-4BA9-4C51-9266-0FA9EEDC5887}"/>
              </a:ext>
            </a:extLst>
          </p:cNvPr>
          <p:cNvPicPr>
            <a:picLocks noChangeAspect="1"/>
          </p:cNvPicPr>
          <p:nvPr/>
        </p:nvPicPr>
        <p:blipFill>
          <a:blip r:embed="rId4"/>
          <a:stretch>
            <a:fillRect/>
          </a:stretch>
        </p:blipFill>
        <p:spPr>
          <a:xfrm rot="5400000">
            <a:off x="2117685" y="637962"/>
            <a:ext cx="136002" cy="730152"/>
          </a:xfrm>
          <a:prstGeom prst="rect">
            <a:avLst/>
          </a:prstGeom>
        </p:spPr>
      </p:pic>
      <p:pic>
        <p:nvPicPr>
          <p:cNvPr id="10" name="Picture 9">
            <a:extLst>
              <a:ext uri="{FF2B5EF4-FFF2-40B4-BE49-F238E27FC236}">
                <a16:creationId xmlns:a16="http://schemas.microsoft.com/office/drawing/2014/main" id="{E57D4523-B23B-444C-B19B-2960C4E638A8}"/>
              </a:ext>
            </a:extLst>
          </p:cNvPr>
          <p:cNvPicPr>
            <a:picLocks noChangeAspect="1"/>
          </p:cNvPicPr>
          <p:nvPr/>
        </p:nvPicPr>
        <p:blipFill>
          <a:blip r:embed="rId4"/>
          <a:stretch>
            <a:fillRect/>
          </a:stretch>
        </p:blipFill>
        <p:spPr>
          <a:xfrm rot="5400000">
            <a:off x="2117685" y="888216"/>
            <a:ext cx="136002" cy="730152"/>
          </a:xfrm>
          <a:prstGeom prst="rect">
            <a:avLst/>
          </a:prstGeom>
        </p:spPr>
      </p:pic>
      <p:pic>
        <p:nvPicPr>
          <p:cNvPr id="11" name="Picture 10">
            <a:extLst>
              <a:ext uri="{FF2B5EF4-FFF2-40B4-BE49-F238E27FC236}">
                <a16:creationId xmlns:a16="http://schemas.microsoft.com/office/drawing/2014/main" id="{5A9681AA-577F-41B9-B813-517871B02AD5}"/>
              </a:ext>
            </a:extLst>
          </p:cNvPr>
          <p:cNvPicPr>
            <a:picLocks noChangeAspect="1"/>
          </p:cNvPicPr>
          <p:nvPr/>
        </p:nvPicPr>
        <p:blipFill>
          <a:blip r:embed="rId4"/>
          <a:stretch>
            <a:fillRect/>
          </a:stretch>
        </p:blipFill>
        <p:spPr>
          <a:xfrm rot="5400000">
            <a:off x="2117685" y="1324745"/>
            <a:ext cx="136002" cy="730152"/>
          </a:xfrm>
          <a:prstGeom prst="rect">
            <a:avLst/>
          </a:prstGeom>
        </p:spPr>
      </p:pic>
    </p:spTree>
    <p:extLst>
      <p:ext uri="{BB962C8B-B14F-4D97-AF65-F5344CB8AC3E}">
        <p14:creationId xmlns:p14="http://schemas.microsoft.com/office/powerpoint/2010/main" val="131086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3560443" y="2199958"/>
            <a:ext cx="5423536" cy="1655762"/>
          </a:xfrm>
        </p:spPr>
        <p:txBody>
          <a:bodyPr>
            <a:normAutofit/>
          </a:bodyPr>
          <a:lstStyle/>
          <a:p>
            <a:r>
              <a:rPr lang="en-US" sz="4400" dirty="0"/>
              <a:t>THE BODY</a:t>
            </a:r>
          </a:p>
        </p:txBody>
      </p:sp>
      <p:sp>
        <p:nvSpPr>
          <p:cNvPr id="6" name="Title 1">
            <a:extLst>
              <a:ext uri="{FF2B5EF4-FFF2-40B4-BE49-F238E27FC236}">
                <a16:creationId xmlns:a16="http://schemas.microsoft.com/office/drawing/2014/main" id="{3F1CE0A4-5A17-4C51-9485-AC323B757486}"/>
              </a:ext>
            </a:extLst>
          </p:cNvPr>
          <p:cNvSpPr>
            <a:spLocks noGrp="1"/>
          </p:cNvSpPr>
          <p:nvPr>
            <p:ph type="ctrTitle"/>
          </p:nvPr>
        </p:nvSpPr>
        <p:spPr>
          <a:xfrm>
            <a:off x="2208933" y="0"/>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2502936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987635" y="1599458"/>
            <a:ext cx="8791575" cy="3277341"/>
          </a:xfrm>
        </p:spPr>
        <p:txBody>
          <a:bodyPr>
            <a:normAutofit fontScale="85000" lnSpcReduction="10000"/>
          </a:bodyPr>
          <a:lstStyle/>
          <a:p>
            <a:r>
              <a:rPr lang="en-US" sz="4400" dirty="0"/>
              <a:t>Everything that you view on a website is created within the body of your HTML code. The following slide provides html fundamentals you need to create your page</a:t>
            </a:r>
          </a:p>
        </p:txBody>
      </p:sp>
      <p:sp>
        <p:nvSpPr>
          <p:cNvPr id="6" name="Title 1">
            <a:extLst>
              <a:ext uri="{FF2B5EF4-FFF2-40B4-BE49-F238E27FC236}">
                <a16:creationId xmlns:a16="http://schemas.microsoft.com/office/drawing/2014/main" id="{6F991A10-00AB-4DD6-898A-92F6DBF4FDD5}"/>
              </a:ext>
            </a:extLst>
          </p:cNvPr>
          <p:cNvSpPr>
            <a:spLocks noGrp="1"/>
          </p:cNvSpPr>
          <p:nvPr>
            <p:ph type="ctrTitle"/>
          </p:nvPr>
        </p:nvSpPr>
        <p:spPr>
          <a:xfrm>
            <a:off x="2208933" y="-230075"/>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376345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941012" y="1001486"/>
            <a:ext cx="9983067" cy="5529942"/>
          </a:xfrm>
        </p:spPr>
        <p:txBody>
          <a:bodyPr>
            <a:normAutofit fontScale="47500" lnSpcReduction="20000"/>
          </a:bodyPr>
          <a:lstStyle/>
          <a:p>
            <a:r>
              <a:rPr lang="en-US" sz="4400" dirty="0"/>
              <a:t>HTML is the easiest language piece to learn out of CSS and JavaScript. You can basically learn the basics in an hour or two because all you need to memorize are a few words. Everything in HTML is considered a tag, an image or an attribute. Tags consist of the greater than sign, the tag name, any attributes, and the less than sign:</a:t>
            </a:r>
          </a:p>
          <a:p>
            <a:r>
              <a:rPr lang="en-US" sz="4400" dirty="0">
                <a:solidFill>
                  <a:srgbClr val="FFFF00"/>
                </a:solidFill>
              </a:rPr>
              <a:t>&lt; &gt; &lt;/ &gt; </a:t>
            </a:r>
            <a:r>
              <a:rPr lang="en-US" sz="4400" dirty="0"/>
              <a:t> In an HTML document these symbols are called tags</a:t>
            </a:r>
          </a:p>
          <a:p>
            <a:r>
              <a:rPr lang="en-US" sz="4400" dirty="0">
                <a:solidFill>
                  <a:srgbClr val="FFFF00"/>
                </a:solidFill>
              </a:rPr>
              <a:t>&lt; &gt;  </a:t>
            </a:r>
            <a:r>
              <a:rPr lang="en-US" sz="4400" dirty="0"/>
              <a:t>opening tag</a:t>
            </a:r>
          </a:p>
          <a:p>
            <a:r>
              <a:rPr lang="en-US" sz="4400" dirty="0">
                <a:solidFill>
                  <a:srgbClr val="FFFF00"/>
                </a:solidFill>
              </a:rPr>
              <a:t>&lt;/ &gt; </a:t>
            </a:r>
            <a:r>
              <a:rPr lang="en-US" sz="4400" dirty="0"/>
              <a:t>closing tag</a:t>
            </a:r>
          </a:p>
          <a:p>
            <a:r>
              <a:rPr lang="en-US" sz="4400" dirty="0"/>
              <a:t>Anything that is typed between the opening and closing tag is considered inside of a tag</a:t>
            </a:r>
          </a:p>
          <a:p>
            <a:r>
              <a:rPr lang="en-US" sz="4400" dirty="0"/>
              <a:t>There are also self-closing tags:</a:t>
            </a:r>
          </a:p>
          <a:p>
            <a:r>
              <a:rPr lang="en-US" sz="4400" dirty="0"/>
              <a:t> </a:t>
            </a:r>
            <a:r>
              <a:rPr lang="en-US" sz="4400" dirty="0">
                <a:solidFill>
                  <a:srgbClr val="FFFF00"/>
                </a:solidFill>
              </a:rPr>
              <a:t>&lt;</a:t>
            </a:r>
            <a:r>
              <a:rPr lang="en-US" sz="4400" dirty="0" err="1"/>
              <a:t>img</a:t>
            </a:r>
            <a:r>
              <a:rPr lang="en-US" sz="4400" dirty="0">
                <a:solidFill>
                  <a:srgbClr val="FFFF00"/>
                </a:solidFill>
              </a:rPr>
              <a:t>/&gt;</a:t>
            </a:r>
          </a:p>
          <a:p>
            <a:r>
              <a:rPr lang="en-US" sz="4400" dirty="0">
                <a:solidFill>
                  <a:srgbClr val="FFFF00"/>
                </a:solidFill>
              </a:rPr>
              <a:t>&lt;</a:t>
            </a:r>
            <a:r>
              <a:rPr lang="en-US" sz="4400" dirty="0" err="1"/>
              <a:t>br</a:t>
            </a:r>
            <a:r>
              <a:rPr lang="en-US" sz="4400" dirty="0">
                <a:solidFill>
                  <a:srgbClr val="FFFF00"/>
                </a:solidFill>
              </a:rPr>
              <a:t>/&gt;</a:t>
            </a:r>
          </a:p>
          <a:p>
            <a:endParaRPr lang="en-US" sz="4400" dirty="0"/>
          </a:p>
          <a:p>
            <a:endParaRPr lang="en-US" sz="4400" dirty="0"/>
          </a:p>
        </p:txBody>
      </p:sp>
      <p:sp>
        <p:nvSpPr>
          <p:cNvPr id="4" name="Speech Bubble: Oval 3">
            <a:extLst>
              <a:ext uri="{FF2B5EF4-FFF2-40B4-BE49-F238E27FC236}">
                <a16:creationId xmlns:a16="http://schemas.microsoft.com/office/drawing/2014/main" id="{8F7C00D7-EAB8-4963-914F-989E47B482A6}"/>
              </a:ext>
            </a:extLst>
          </p:cNvPr>
          <p:cNvSpPr/>
          <p:nvPr/>
        </p:nvSpPr>
        <p:spPr>
          <a:xfrm rot="20793993">
            <a:off x="-31655" y="112763"/>
            <a:ext cx="2520778" cy="122331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You’ll see exactly what I mean in a few minutes!</a:t>
            </a:r>
          </a:p>
        </p:txBody>
      </p:sp>
      <p:sp>
        <p:nvSpPr>
          <p:cNvPr id="9" name="Title 1">
            <a:extLst>
              <a:ext uri="{FF2B5EF4-FFF2-40B4-BE49-F238E27FC236}">
                <a16:creationId xmlns:a16="http://schemas.microsoft.com/office/drawing/2014/main" id="{4D15BC72-CF92-480C-8D54-D79D5475BEDE}"/>
              </a:ext>
            </a:extLst>
          </p:cNvPr>
          <p:cNvSpPr>
            <a:spLocks noGrp="1"/>
          </p:cNvSpPr>
          <p:nvPr>
            <p:ph type="ctrTitle"/>
          </p:nvPr>
        </p:nvSpPr>
        <p:spPr>
          <a:xfrm>
            <a:off x="2378959" y="-178059"/>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13684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2208933" y="2994582"/>
            <a:ext cx="9983067" cy="2965018"/>
          </a:xfrm>
        </p:spPr>
        <p:txBody>
          <a:bodyPr>
            <a:normAutofit fontScale="85000" lnSpcReduction="20000"/>
          </a:bodyPr>
          <a:lstStyle/>
          <a:p>
            <a:r>
              <a:rPr lang="en-US" sz="4400" dirty="0"/>
              <a:t>The h1-h6 are used as HTML Text style tags. H1 and h2 are your header tags and the rest are section sub-title tags. by default The higher in number you go the smaller the text. </a:t>
            </a:r>
          </a:p>
          <a:p>
            <a:endParaRPr lang="en-US" sz="4400" dirty="0"/>
          </a:p>
        </p:txBody>
      </p:sp>
      <p:sp>
        <p:nvSpPr>
          <p:cNvPr id="5" name="Subtitle 2">
            <a:extLst>
              <a:ext uri="{FF2B5EF4-FFF2-40B4-BE49-F238E27FC236}">
                <a16:creationId xmlns:a16="http://schemas.microsoft.com/office/drawing/2014/main" id="{A0F11A71-30C7-4358-8B8A-DAC70834612E}"/>
              </a:ext>
            </a:extLst>
          </p:cNvPr>
          <p:cNvSpPr txBox="1">
            <a:spLocks/>
          </p:cNvSpPr>
          <p:nvPr/>
        </p:nvSpPr>
        <p:spPr>
          <a:xfrm>
            <a:off x="1876422" y="1620837"/>
            <a:ext cx="9983067" cy="106935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endParaRPr lang="en-US" sz="4400" dirty="0"/>
          </a:p>
        </p:txBody>
      </p:sp>
      <p:sp>
        <p:nvSpPr>
          <p:cNvPr id="6" name="Subtitle 2">
            <a:extLst>
              <a:ext uri="{FF2B5EF4-FFF2-40B4-BE49-F238E27FC236}">
                <a16:creationId xmlns:a16="http://schemas.microsoft.com/office/drawing/2014/main" id="{C631FA91-2E84-416F-AFA1-ED0612791FF6}"/>
              </a:ext>
            </a:extLst>
          </p:cNvPr>
          <p:cNvSpPr txBox="1">
            <a:spLocks/>
          </p:cNvSpPr>
          <p:nvPr/>
        </p:nvSpPr>
        <p:spPr>
          <a:xfrm>
            <a:off x="1876422" y="1620837"/>
            <a:ext cx="9983067" cy="122838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4400" dirty="0"/>
              <a:t>		HTML Text style tags</a:t>
            </a:r>
          </a:p>
        </p:txBody>
      </p:sp>
      <p:sp>
        <p:nvSpPr>
          <p:cNvPr id="8" name="Title 1">
            <a:extLst>
              <a:ext uri="{FF2B5EF4-FFF2-40B4-BE49-F238E27FC236}">
                <a16:creationId xmlns:a16="http://schemas.microsoft.com/office/drawing/2014/main" id="{79B193D8-0288-47BA-8BBF-A1218064674E}"/>
              </a:ext>
            </a:extLst>
          </p:cNvPr>
          <p:cNvSpPr>
            <a:spLocks noGrp="1"/>
          </p:cNvSpPr>
          <p:nvPr>
            <p:ph type="ctrTitle"/>
          </p:nvPr>
        </p:nvSpPr>
        <p:spPr>
          <a:xfrm>
            <a:off x="2208932" y="-215327"/>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332701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876422" y="1620837"/>
            <a:ext cx="9983067" cy="2965018"/>
          </a:xfrm>
        </p:spPr>
        <p:txBody>
          <a:bodyPr>
            <a:normAutofit/>
          </a:bodyPr>
          <a:lstStyle/>
          <a:p>
            <a:r>
              <a:rPr lang="en-US" sz="4400" dirty="0"/>
              <a:t>List and Unordered List Tags</a:t>
            </a:r>
          </a:p>
          <a:p>
            <a:r>
              <a:rPr lang="en-US" sz="4400" dirty="0"/>
              <a:t>(ul’s) and (</a:t>
            </a:r>
            <a:r>
              <a:rPr lang="en-US" sz="4400" dirty="0" err="1"/>
              <a:t>li’s</a:t>
            </a:r>
            <a:r>
              <a:rPr lang="en-US" sz="4400" dirty="0"/>
              <a:t>)</a:t>
            </a:r>
          </a:p>
        </p:txBody>
      </p:sp>
      <p:sp>
        <p:nvSpPr>
          <p:cNvPr id="6" name="Title 1">
            <a:extLst>
              <a:ext uri="{FF2B5EF4-FFF2-40B4-BE49-F238E27FC236}">
                <a16:creationId xmlns:a16="http://schemas.microsoft.com/office/drawing/2014/main" id="{B63DD9D9-9DB4-4777-84FF-B6518C7A06B4}"/>
              </a:ext>
            </a:extLst>
          </p:cNvPr>
          <p:cNvSpPr>
            <a:spLocks noGrp="1"/>
          </p:cNvSpPr>
          <p:nvPr>
            <p:ph type="ctrTitle"/>
          </p:nvPr>
        </p:nvSpPr>
        <p:spPr>
          <a:xfrm>
            <a:off x="2208933" y="-171083"/>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305491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876422" y="1620837"/>
            <a:ext cx="9983067" cy="2965018"/>
          </a:xfrm>
        </p:spPr>
        <p:txBody>
          <a:bodyPr>
            <a:normAutofit fontScale="92500" lnSpcReduction="10000"/>
          </a:bodyPr>
          <a:lstStyle/>
          <a:p>
            <a:r>
              <a:rPr lang="en-US" sz="4400" dirty="0"/>
              <a:t>List and unordered list tags are very important in HTML. These tags are used for things like top navigating on your website. </a:t>
            </a:r>
          </a:p>
          <a:p>
            <a:endParaRPr lang="en-US" sz="4400" dirty="0"/>
          </a:p>
        </p:txBody>
      </p:sp>
      <p:sp>
        <p:nvSpPr>
          <p:cNvPr id="6" name="Title 1">
            <a:extLst>
              <a:ext uri="{FF2B5EF4-FFF2-40B4-BE49-F238E27FC236}">
                <a16:creationId xmlns:a16="http://schemas.microsoft.com/office/drawing/2014/main" id="{A637CE5A-1AF5-42D0-B114-6376DBAE93D0}"/>
              </a:ext>
            </a:extLst>
          </p:cNvPr>
          <p:cNvSpPr>
            <a:spLocks noGrp="1"/>
          </p:cNvSpPr>
          <p:nvPr>
            <p:ph type="ctrTitle"/>
          </p:nvPr>
        </p:nvSpPr>
        <p:spPr>
          <a:xfrm>
            <a:off x="2208933" y="-230075"/>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564488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472169" y="0"/>
            <a:ext cx="8791575" cy="935037"/>
          </a:xfrm>
        </p:spPr>
        <p:txBody>
          <a:bodyPr>
            <a:normAutofit fontScale="90000"/>
          </a:bodyPr>
          <a:lstStyle/>
          <a:p>
            <a:r>
              <a:rPr lang="en-US" dirty="0"/>
              <a:t>CREATING A WEBPAGE WITH HTML</a:t>
            </a:r>
          </a:p>
        </p:txBody>
      </p:sp>
      <p:pic>
        <p:nvPicPr>
          <p:cNvPr id="7" name="Picture 6">
            <a:extLst>
              <a:ext uri="{FF2B5EF4-FFF2-40B4-BE49-F238E27FC236}">
                <a16:creationId xmlns:a16="http://schemas.microsoft.com/office/drawing/2014/main" id="{36CA08B5-C152-4BF9-A6C3-6BCC01D99997}"/>
              </a:ext>
            </a:extLst>
          </p:cNvPr>
          <p:cNvPicPr>
            <a:picLocks noChangeAspect="1"/>
          </p:cNvPicPr>
          <p:nvPr/>
        </p:nvPicPr>
        <p:blipFill>
          <a:blip r:embed="rId3"/>
          <a:stretch>
            <a:fillRect/>
          </a:stretch>
        </p:blipFill>
        <p:spPr>
          <a:xfrm>
            <a:off x="0" y="1673"/>
            <a:ext cx="12192000" cy="6854653"/>
          </a:xfrm>
          <a:prstGeom prst="rect">
            <a:avLst/>
          </a:prstGeom>
        </p:spPr>
      </p:pic>
      <p:sp>
        <p:nvSpPr>
          <p:cNvPr id="8" name="Oval 7">
            <a:extLst>
              <a:ext uri="{FF2B5EF4-FFF2-40B4-BE49-F238E27FC236}">
                <a16:creationId xmlns:a16="http://schemas.microsoft.com/office/drawing/2014/main" id="{C52B8777-9414-4821-B3F7-9D7CBADA2BC2}"/>
              </a:ext>
            </a:extLst>
          </p:cNvPr>
          <p:cNvSpPr/>
          <p:nvPr/>
        </p:nvSpPr>
        <p:spPr>
          <a:xfrm>
            <a:off x="5829300" y="1070768"/>
            <a:ext cx="5904344" cy="482600"/>
          </a:xfrm>
          <a:prstGeom prst="ellipse">
            <a:avLst/>
          </a:prstGeom>
          <a:noFill/>
          <a:ln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E84E20D-10FA-49FB-9D18-2B9509A1EB12}"/>
              </a:ext>
            </a:extLst>
          </p:cNvPr>
          <p:cNvSpPr/>
          <p:nvPr/>
        </p:nvSpPr>
        <p:spPr>
          <a:xfrm>
            <a:off x="595744" y="1553368"/>
            <a:ext cx="10756900" cy="4507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99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2638423" y="1773238"/>
            <a:ext cx="8791575" cy="1655762"/>
          </a:xfrm>
        </p:spPr>
        <p:txBody>
          <a:bodyPr>
            <a:normAutofit lnSpcReduction="10000"/>
          </a:bodyPr>
          <a:lstStyle/>
          <a:p>
            <a:r>
              <a:rPr lang="en-US" sz="4400" dirty="0"/>
              <a:t>Google:</a:t>
            </a:r>
          </a:p>
          <a:p>
            <a:r>
              <a:rPr lang="en-US" sz="4400" dirty="0">
                <a:hlinkClick r:id="rId3"/>
              </a:rPr>
              <a:t>https://code.visualstudio.com/</a:t>
            </a:r>
            <a:endParaRPr lang="en-US" sz="4400" dirty="0"/>
          </a:p>
        </p:txBody>
      </p:sp>
      <p:sp>
        <p:nvSpPr>
          <p:cNvPr id="6" name="Title 1">
            <a:extLst>
              <a:ext uri="{FF2B5EF4-FFF2-40B4-BE49-F238E27FC236}">
                <a16:creationId xmlns:a16="http://schemas.microsoft.com/office/drawing/2014/main" id="{37531EFA-E66F-4CF0-83F8-C0F4B9EA6E96}"/>
              </a:ext>
            </a:extLst>
          </p:cNvPr>
          <p:cNvSpPr>
            <a:spLocks noGrp="1"/>
          </p:cNvSpPr>
          <p:nvPr>
            <p:ph type="ctrTitle"/>
          </p:nvPr>
        </p:nvSpPr>
        <p:spPr>
          <a:xfrm>
            <a:off x="2260972" y="-23598"/>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1343494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592704" y="182880"/>
            <a:ext cx="8791575" cy="995997"/>
          </a:xfrm>
        </p:spPr>
        <p:txBody>
          <a:bodyPr>
            <a:normAutofit/>
          </a:bodyPr>
          <a:lstStyle/>
          <a:p>
            <a:r>
              <a:rPr lang="en-US" dirty="0"/>
              <a:t>CREATING A WEBPAGE WITH CSS</a:t>
            </a:r>
          </a:p>
        </p:txBody>
      </p:sp>
      <p:pic>
        <p:nvPicPr>
          <p:cNvPr id="5" name="Picture 4">
            <a:extLst>
              <a:ext uri="{FF2B5EF4-FFF2-40B4-BE49-F238E27FC236}">
                <a16:creationId xmlns:a16="http://schemas.microsoft.com/office/drawing/2014/main" id="{AC640DFE-7D1F-4CBD-B813-239E699187B6}"/>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782581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472169" y="0"/>
            <a:ext cx="8791575" cy="935037"/>
          </a:xfrm>
        </p:spPr>
        <p:txBody>
          <a:bodyPr>
            <a:normAutofit fontScale="90000"/>
          </a:bodyPr>
          <a:lstStyle/>
          <a:p>
            <a:r>
              <a:rPr lang="en-US" dirty="0"/>
              <a:t>CREATING A WEBPAGE WITH HTML</a:t>
            </a:r>
          </a:p>
        </p:txBody>
      </p:sp>
      <p:pic>
        <p:nvPicPr>
          <p:cNvPr id="3" name="Picture 2">
            <a:extLst>
              <a:ext uri="{FF2B5EF4-FFF2-40B4-BE49-F238E27FC236}">
                <a16:creationId xmlns:a16="http://schemas.microsoft.com/office/drawing/2014/main" id="{9ADD03C4-4030-430B-BDFB-797D96CE1D92}"/>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716408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E373493-9D4D-412F-B475-AAC6F488B1E0}"/>
              </a:ext>
            </a:extLst>
          </p:cNvPr>
          <p:cNvSpPr>
            <a:spLocks noGrp="1"/>
          </p:cNvSpPr>
          <p:nvPr>
            <p:ph type="subTitle" idx="1"/>
          </p:nvPr>
        </p:nvSpPr>
        <p:spPr>
          <a:xfrm>
            <a:off x="1876422" y="1620837"/>
            <a:ext cx="9983067" cy="2965018"/>
          </a:xfrm>
        </p:spPr>
        <p:txBody>
          <a:bodyPr>
            <a:normAutofit/>
          </a:bodyPr>
          <a:lstStyle/>
          <a:p>
            <a:r>
              <a:rPr lang="en-US" sz="4400" dirty="0"/>
              <a:t>			What is CSS?</a:t>
            </a:r>
          </a:p>
        </p:txBody>
      </p:sp>
      <p:sp>
        <p:nvSpPr>
          <p:cNvPr id="8" name="Subtitle 2">
            <a:extLst>
              <a:ext uri="{FF2B5EF4-FFF2-40B4-BE49-F238E27FC236}">
                <a16:creationId xmlns:a16="http://schemas.microsoft.com/office/drawing/2014/main" id="{EF15120D-91BB-4E6F-BF5E-45A04D479752}"/>
              </a:ext>
            </a:extLst>
          </p:cNvPr>
          <p:cNvSpPr txBox="1">
            <a:spLocks/>
          </p:cNvSpPr>
          <p:nvPr/>
        </p:nvSpPr>
        <p:spPr>
          <a:xfrm>
            <a:off x="2592704" y="3218165"/>
            <a:ext cx="8313189" cy="2965018"/>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4400" dirty="0"/>
              <a:t>	Cascading Style Sheet</a:t>
            </a:r>
          </a:p>
          <a:p>
            <a:endParaRPr lang="en-US" sz="4400" dirty="0"/>
          </a:p>
          <a:p>
            <a:endParaRPr lang="en-US" sz="4400" dirty="0"/>
          </a:p>
        </p:txBody>
      </p:sp>
      <p:sp>
        <p:nvSpPr>
          <p:cNvPr id="7" name="Title 1">
            <a:extLst>
              <a:ext uri="{FF2B5EF4-FFF2-40B4-BE49-F238E27FC236}">
                <a16:creationId xmlns:a16="http://schemas.microsoft.com/office/drawing/2014/main" id="{1FBB5284-FB65-41CC-B6C8-3D4D7B2B48E4}"/>
              </a:ext>
            </a:extLst>
          </p:cNvPr>
          <p:cNvSpPr>
            <a:spLocks noGrp="1"/>
          </p:cNvSpPr>
          <p:nvPr>
            <p:ph type="ctrTitle"/>
          </p:nvPr>
        </p:nvSpPr>
        <p:spPr>
          <a:xfrm>
            <a:off x="2208933" y="23509"/>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1346733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E373493-9D4D-412F-B475-AAC6F488B1E0}"/>
              </a:ext>
            </a:extLst>
          </p:cNvPr>
          <p:cNvSpPr>
            <a:spLocks noGrp="1"/>
          </p:cNvSpPr>
          <p:nvPr>
            <p:ph type="subTitle" idx="1"/>
          </p:nvPr>
        </p:nvSpPr>
        <p:spPr>
          <a:xfrm>
            <a:off x="1720305" y="985639"/>
            <a:ext cx="9983067" cy="802757"/>
          </a:xfrm>
        </p:spPr>
        <p:txBody>
          <a:bodyPr>
            <a:normAutofit lnSpcReduction="10000"/>
          </a:bodyPr>
          <a:lstStyle/>
          <a:p>
            <a:r>
              <a:rPr lang="en-US" sz="4400" dirty="0"/>
              <a:t>		How Does CSS Work?</a:t>
            </a:r>
          </a:p>
        </p:txBody>
      </p:sp>
      <p:sp>
        <p:nvSpPr>
          <p:cNvPr id="8" name="Subtitle 2">
            <a:extLst>
              <a:ext uri="{FF2B5EF4-FFF2-40B4-BE49-F238E27FC236}">
                <a16:creationId xmlns:a16="http://schemas.microsoft.com/office/drawing/2014/main" id="{EF15120D-91BB-4E6F-BF5E-45A04D479752}"/>
              </a:ext>
            </a:extLst>
          </p:cNvPr>
          <p:cNvSpPr txBox="1">
            <a:spLocks/>
          </p:cNvSpPr>
          <p:nvPr/>
        </p:nvSpPr>
        <p:spPr>
          <a:xfrm>
            <a:off x="1902542" y="1920110"/>
            <a:ext cx="10604078" cy="3464074"/>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12800" dirty="0"/>
              <a:t>It interacts with HTML </a:t>
            </a:r>
            <a:r>
              <a:rPr lang="en-US" sz="12800" b="1" i="1" dirty="0"/>
              <a:t>elements</a:t>
            </a:r>
            <a:r>
              <a:rPr lang="en-US" sz="12800" dirty="0"/>
              <a:t>(individual components of a web page) </a:t>
            </a:r>
          </a:p>
          <a:p>
            <a:r>
              <a:rPr lang="en-US" sz="12800" dirty="0"/>
              <a:t>Such as the &lt;h1&gt;, &lt;</a:t>
            </a:r>
            <a:r>
              <a:rPr lang="en-US" sz="12800" dirty="0" err="1"/>
              <a:t>ol</a:t>
            </a:r>
            <a:r>
              <a:rPr lang="en-US" sz="12800" dirty="0"/>
              <a:t>&gt;, &lt;ul&gt;, &lt;li&gt; &amp; &lt;p&gt;</a:t>
            </a:r>
          </a:p>
          <a:p>
            <a:endParaRPr lang="en-US" sz="12800" dirty="0"/>
          </a:p>
          <a:p>
            <a:r>
              <a:rPr lang="en-US" sz="12800" dirty="0"/>
              <a:t>We use these </a:t>
            </a:r>
            <a:r>
              <a:rPr lang="en-US" sz="12800" b="1" i="1" dirty="0"/>
              <a:t>elements</a:t>
            </a:r>
            <a:r>
              <a:rPr lang="en-US" sz="12800" dirty="0"/>
              <a:t> as </a:t>
            </a:r>
            <a:r>
              <a:rPr lang="en-US" sz="12800" i="1" u="sng" dirty="0"/>
              <a:t>selectors</a:t>
            </a:r>
            <a:r>
              <a:rPr lang="en-US" sz="12800" dirty="0"/>
              <a:t> in CSS</a:t>
            </a:r>
          </a:p>
          <a:p>
            <a:endParaRPr lang="en-US" sz="12800" dirty="0"/>
          </a:p>
          <a:p>
            <a:r>
              <a:rPr lang="en-US" sz="12800" b="1" i="1" dirty="0"/>
              <a:t>Element</a:t>
            </a:r>
            <a:r>
              <a:rPr lang="en-US" sz="12800" dirty="0"/>
              <a:t> in HTML: &lt;h1&gt; My Bucket List &lt;/h1&gt;</a:t>
            </a:r>
          </a:p>
          <a:p>
            <a:r>
              <a:rPr lang="en-US" sz="12800" i="1" u="sng" dirty="0"/>
              <a:t>Selector</a:t>
            </a:r>
            <a:r>
              <a:rPr lang="en-US" sz="12800" dirty="0"/>
              <a:t> in CSS: h1 { }</a:t>
            </a:r>
          </a:p>
          <a:p>
            <a:endParaRPr lang="en-US" sz="4400" dirty="0"/>
          </a:p>
          <a:p>
            <a:endParaRPr lang="en-US" sz="4400" dirty="0"/>
          </a:p>
          <a:p>
            <a:endParaRPr lang="en-US" sz="4400" dirty="0"/>
          </a:p>
        </p:txBody>
      </p:sp>
      <p:sp>
        <p:nvSpPr>
          <p:cNvPr id="7" name="Title 1">
            <a:extLst>
              <a:ext uri="{FF2B5EF4-FFF2-40B4-BE49-F238E27FC236}">
                <a16:creationId xmlns:a16="http://schemas.microsoft.com/office/drawing/2014/main" id="{341DC3FA-9DF7-4422-8E8D-E85633048BCE}"/>
              </a:ext>
            </a:extLst>
          </p:cNvPr>
          <p:cNvSpPr>
            <a:spLocks noGrp="1"/>
          </p:cNvSpPr>
          <p:nvPr>
            <p:ph type="ctrTitle"/>
          </p:nvPr>
        </p:nvSpPr>
        <p:spPr>
          <a:xfrm>
            <a:off x="2054343" y="-142072"/>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3562146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E373493-9D4D-412F-B475-AAC6F488B1E0}"/>
              </a:ext>
            </a:extLst>
          </p:cNvPr>
          <p:cNvSpPr>
            <a:spLocks noGrp="1"/>
          </p:cNvSpPr>
          <p:nvPr>
            <p:ph type="subTitle" idx="1"/>
          </p:nvPr>
        </p:nvSpPr>
        <p:spPr>
          <a:xfrm>
            <a:off x="1876422" y="1620837"/>
            <a:ext cx="9983067" cy="2965018"/>
          </a:xfrm>
        </p:spPr>
        <p:txBody>
          <a:bodyPr>
            <a:normAutofit/>
          </a:bodyPr>
          <a:lstStyle/>
          <a:p>
            <a:r>
              <a:rPr lang="en-US" sz="4400" dirty="0"/>
              <a:t>		External vs Internal </a:t>
            </a:r>
          </a:p>
        </p:txBody>
      </p:sp>
      <p:sp>
        <p:nvSpPr>
          <p:cNvPr id="8" name="Subtitle 2">
            <a:extLst>
              <a:ext uri="{FF2B5EF4-FFF2-40B4-BE49-F238E27FC236}">
                <a16:creationId xmlns:a16="http://schemas.microsoft.com/office/drawing/2014/main" id="{EF15120D-91BB-4E6F-BF5E-45A04D479752}"/>
              </a:ext>
            </a:extLst>
          </p:cNvPr>
          <p:cNvSpPr txBox="1">
            <a:spLocks/>
          </p:cNvSpPr>
          <p:nvPr/>
        </p:nvSpPr>
        <p:spPr>
          <a:xfrm>
            <a:off x="2391982" y="2705209"/>
            <a:ext cx="8313189" cy="2965018"/>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4400" dirty="0"/>
              <a:t>You still use a text editor to write CSS.</a:t>
            </a:r>
          </a:p>
          <a:p>
            <a:r>
              <a:rPr lang="en-US" sz="4400" dirty="0"/>
              <a:t>There are 3 Ways</a:t>
            </a:r>
          </a:p>
          <a:p>
            <a:endParaRPr lang="en-US" sz="4400" dirty="0"/>
          </a:p>
          <a:p>
            <a:endParaRPr lang="en-US" sz="4400" dirty="0"/>
          </a:p>
        </p:txBody>
      </p:sp>
      <p:sp>
        <p:nvSpPr>
          <p:cNvPr id="7" name="Title 1">
            <a:extLst>
              <a:ext uri="{FF2B5EF4-FFF2-40B4-BE49-F238E27FC236}">
                <a16:creationId xmlns:a16="http://schemas.microsoft.com/office/drawing/2014/main" id="{45EB6471-C37D-4865-BB67-C8C4F3CCCE3E}"/>
              </a:ext>
            </a:extLst>
          </p:cNvPr>
          <p:cNvSpPr>
            <a:spLocks noGrp="1"/>
          </p:cNvSpPr>
          <p:nvPr>
            <p:ph type="ctrTitle"/>
          </p:nvPr>
        </p:nvSpPr>
        <p:spPr>
          <a:xfrm>
            <a:off x="2208933" y="-259572"/>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2203918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E373493-9D4D-412F-B475-AAC6F488B1E0}"/>
              </a:ext>
            </a:extLst>
          </p:cNvPr>
          <p:cNvSpPr>
            <a:spLocks noGrp="1"/>
          </p:cNvSpPr>
          <p:nvPr>
            <p:ph type="subTitle" idx="1"/>
          </p:nvPr>
        </p:nvSpPr>
        <p:spPr>
          <a:xfrm>
            <a:off x="1757764" y="1178877"/>
            <a:ext cx="9983067" cy="2965018"/>
          </a:xfrm>
        </p:spPr>
        <p:txBody>
          <a:bodyPr>
            <a:normAutofit/>
          </a:bodyPr>
          <a:lstStyle/>
          <a:p>
            <a:r>
              <a:rPr lang="en-US" sz="4400" dirty="0"/>
              <a:t>			 RESUSE vs REWRITE</a:t>
            </a:r>
          </a:p>
        </p:txBody>
      </p:sp>
      <p:sp>
        <p:nvSpPr>
          <p:cNvPr id="8" name="Subtitle 2">
            <a:extLst>
              <a:ext uri="{FF2B5EF4-FFF2-40B4-BE49-F238E27FC236}">
                <a16:creationId xmlns:a16="http://schemas.microsoft.com/office/drawing/2014/main" id="{EF15120D-91BB-4E6F-BF5E-45A04D479752}"/>
              </a:ext>
            </a:extLst>
          </p:cNvPr>
          <p:cNvSpPr txBox="1">
            <a:spLocks/>
          </p:cNvSpPr>
          <p:nvPr/>
        </p:nvSpPr>
        <p:spPr>
          <a:xfrm>
            <a:off x="1757764" y="2174873"/>
            <a:ext cx="9983067" cy="4270531"/>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800" dirty="0"/>
              <a:t>Rewrite = Internal and Inline</a:t>
            </a:r>
          </a:p>
          <a:p>
            <a:pPr lvl="1"/>
            <a:r>
              <a:rPr lang="en-US" sz="2800" dirty="0"/>
              <a:t>Internal style sheets and inline style can be used on a case by case basis when individual style changes need to be made.</a:t>
            </a:r>
          </a:p>
          <a:p>
            <a:pPr lvl="1"/>
            <a:endParaRPr lang="en-US" sz="2800" dirty="0"/>
          </a:p>
          <a:p>
            <a:r>
              <a:rPr lang="en-US" sz="2800" dirty="0"/>
              <a:t>Reuse = External</a:t>
            </a:r>
          </a:p>
          <a:p>
            <a:pPr lvl="1"/>
            <a:r>
              <a:rPr lang="en-US" sz="2800" dirty="0"/>
              <a:t>The most efficient method for implementing CSS on a website (it’s easier to keep track of and implement a site’s style from a dedicated CSS file).</a:t>
            </a:r>
          </a:p>
          <a:p>
            <a:endParaRPr lang="en-US" sz="4400" dirty="0"/>
          </a:p>
          <a:p>
            <a:endParaRPr lang="en-US" sz="4400" dirty="0"/>
          </a:p>
        </p:txBody>
      </p:sp>
      <p:sp>
        <p:nvSpPr>
          <p:cNvPr id="7" name="Title 1">
            <a:extLst>
              <a:ext uri="{FF2B5EF4-FFF2-40B4-BE49-F238E27FC236}">
                <a16:creationId xmlns:a16="http://schemas.microsoft.com/office/drawing/2014/main" id="{633604F8-E96C-405A-BCB8-0B875008544B}"/>
              </a:ext>
            </a:extLst>
          </p:cNvPr>
          <p:cNvSpPr>
            <a:spLocks noGrp="1"/>
          </p:cNvSpPr>
          <p:nvPr>
            <p:ph type="ctrTitle"/>
          </p:nvPr>
        </p:nvSpPr>
        <p:spPr>
          <a:xfrm>
            <a:off x="2208933" y="-197131"/>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2833509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E373493-9D4D-412F-B475-AAC6F488B1E0}"/>
              </a:ext>
            </a:extLst>
          </p:cNvPr>
          <p:cNvSpPr>
            <a:spLocks noGrp="1"/>
          </p:cNvSpPr>
          <p:nvPr>
            <p:ph type="subTitle" idx="1"/>
          </p:nvPr>
        </p:nvSpPr>
        <p:spPr>
          <a:xfrm>
            <a:off x="2592704" y="1178877"/>
            <a:ext cx="9983067" cy="2478723"/>
          </a:xfrm>
        </p:spPr>
        <p:txBody>
          <a:bodyPr>
            <a:normAutofit/>
          </a:bodyPr>
          <a:lstStyle/>
          <a:p>
            <a:r>
              <a:rPr lang="en-US" sz="4400" dirty="0"/>
              <a:t>			</a:t>
            </a:r>
            <a:r>
              <a:rPr lang="en-US" sz="4000" dirty="0"/>
              <a:t> External</a:t>
            </a:r>
            <a:br>
              <a:rPr lang="en-US" sz="4000" dirty="0"/>
            </a:br>
            <a:r>
              <a:rPr lang="en-US" sz="4000" dirty="0"/>
              <a:t>style sheets are saved as .CSS</a:t>
            </a:r>
          </a:p>
        </p:txBody>
      </p:sp>
      <p:sp>
        <p:nvSpPr>
          <p:cNvPr id="8" name="Subtitle 2">
            <a:extLst>
              <a:ext uri="{FF2B5EF4-FFF2-40B4-BE49-F238E27FC236}">
                <a16:creationId xmlns:a16="http://schemas.microsoft.com/office/drawing/2014/main" id="{EF15120D-91BB-4E6F-BF5E-45A04D479752}"/>
              </a:ext>
            </a:extLst>
          </p:cNvPr>
          <p:cNvSpPr txBox="1">
            <a:spLocks/>
          </p:cNvSpPr>
          <p:nvPr/>
        </p:nvSpPr>
        <p:spPr>
          <a:xfrm>
            <a:off x="2444021" y="3030537"/>
            <a:ext cx="9444874" cy="32461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2800" dirty="0"/>
              <a:t>Let’s create one now!</a:t>
            </a:r>
          </a:p>
          <a:p>
            <a:r>
              <a:rPr lang="en-US" sz="2800" dirty="0"/>
              <a:t>Using VS Code</a:t>
            </a:r>
          </a:p>
          <a:p>
            <a:r>
              <a:rPr lang="en-US" sz="2800" dirty="0"/>
              <a:t>Create a New File</a:t>
            </a:r>
          </a:p>
          <a:p>
            <a:r>
              <a:rPr lang="en-US" sz="2800" dirty="0"/>
              <a:t>Call it bucketList.css</a:t>
            </a:r>
          </a:p>
          <a:p>
            <a:r>
              <a:rPr lang="en-US" sz="2800" dirty="0"/>
              <a:t>Save it in the same folder as your HTML.</a:t>
            </a:r>
          </a:p>
        </p:txBody>
      </p:sp>
      <p:sp>
        <p:nvSpPr>
          <p:cNvPr id="7" name="Title 1">
            <a:extLst>
              <a:ext uri="{FF2B5EF4-FFF2-40B4-BE49-F238E27FC236}">
                <a16:creationId xmlns:a16="http://schemas.microsoft.com/office/drawing/2014/main" id="{77EDEACF-2B23-489B-A2C0-B7BAB5CF241A}"/>
              </a:ext>
            </a:extLst>
          </p:cNvPr>
          <p:cNvSpPr>
            <a:spLocks noGrp="1"/>
          </p:cNvSpPr>
          <p:nvPr>
            <p:ph type="ctrTitle"/>
          </p:nvPr>
        </p:nvSpPr>
        <p:spPr>
          <a:xfrm>
            <a:off x="2208933" y="-215454"/>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1736072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EA1709-208B-4840-BA71-242C7D531D13}"/>
              </a:ext>
            </a:extLst>
          </p:cNvPr>
          <p:cNvPicPr>
            <a:picLocks noChangeAspect="1"/>
          </p:cNvPicPr>
          <p:nvPr/>
        </p:nvPicPr>
        <p:blipFill>
          <a:blip r:embed="rId3"/>
          <a:stretch>
            <a:fillRect/>
          </a:stretch>
        </p:blipFill>
        <p:spPr>
          <a:xfrm>
            <a:off x="1138835" y="1178877"/>
            <a:ext cx="5425910" cy="4450466"/>
          </a:xfrm>
          <a:prstGeom prst="rect">
            <a:avLst/>
          </a:prstGeom>
        </p:spPr>
      </p:pic>
      <p:pic>
        <p:nvPicPr>
          <p:cNvPr id="11" name="Picture 10">
            <a:extLst>
              <a:ext uri="{FF2B5EF4-FFF2-40B4-BE49-F238E27FC236}">
                <a16:creationId xmlns:a16="http://schemas.microsoft.com/office/drawing/2014/main" id="{0C98A4DA-75DC-479B-AACB-9C2495D4264C}"/>
              </a:ext>
            </a:extLst>
          </p:cNvPr>
          <p:cNvPicPr>
            <a:picLocks noChangeAspect="1"/>
          </p:cNvPicPr>
          <p:nvPr/>
        </p:nvPicPr>
        <p:blipFill>
          <a:blip r:embed="rId4"/>
          <a:stretch>
            <a:fillRect/>
          </a:stretch>
        </p:blipFill>
        <p:spPr>
          <a:xfrm>
            <a:off x="6799640" y="1221553"/>
            <a:ext cx="5194242" cy="4365114"/>
          </a:xfrm>
          <a:prstGeom prst="rect">
            <a:avLst/>
          </a:prstGeom>
        </p:spPr>
      </p:pic>
      <p:sp>
        <p:nvSpPr>
          <p:cNvPr id="7" name="Title 1">
            <a:extLst>
              <a:ext uri="{FF2B5EF4-FFF2-40B4-BE49-F238E27FC236}">
                <a16:creationId xmlns:a16="http://schemas.microsoft.com/office/drawing/2014/main" id="{A06CDDE3-21DC-489B-996E-9349EE8FAB84}"/>
              </a:ext>
            </a:extLst>
          </p:cNvPr>
          <p:cNvSpPr>
            <a:spLocks noGrp="1"/>
          </p:cNvSpPr>
          <p:nvPr>
            <p:ph type="ctrTitle"/>
          </p:nvPr>
        </p:nvSpPr>
        <p:spPr>
          <a:xfrm>
            <a:off x="2334714" y="-289069"/>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1857220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E373493-9D4D-412F-B475-AAC6F488B1E0}"/>
              </a:ext>
            </a:extLst>
          </p:cNvPr>
          <p:cNvSpPr>
            <a:spLocks noGrp="1"/>
          </p:cNvSpPr>
          <p:nvPr>
            <p:ph type="subTitle" idx="1"/>
          </p:nvPr>
        </p:nvSpPr>
        <p:spPr>
          <a:xfrm>
            <a:off x="1974097" y="984567"/>
            <a:ext cx="9983067" cy="878523"/>
          </a:xfrm>
        </p:spPr>
        <p:txBody>
          <a:bodyPr>
            <a:normAutofit/>
          </a:bodyPr>
          <a:lstStyle/>
          <a:p>
            <a:r>
              <a:rPr lang="en-US" sz="4400" dirty="0"/>
              <a:t>			</a:t>
            </a:r>
            <a:r>
              <a:rPr lang="en-US" sz="4400" b="1" dirty="0"/>
              <a:t>Definitions</a:t>
            </a:r>
            <a:endParaRPr lang="en-US" sz="4400" dirty="0"/>
          </a:p>
        </p:txBody>
      </p:sp>
      <p:sp>
        <p:nvSpPr>
          <p:cNvPr id="8" name="Subtitle 2">
            <a:extLst>
              <a:ext uri="{FF2B5EF4-FFF2-40B4-BE49-F238E27FC236}">
                <a16:creationId xmlns:a16="http://schemas.microsoft.com/office/drawing/2014/main" id="{EF15120D-91BB-4E6F-BF5E-45A04D479752}"/>
              </a:ext>
            </a:extLst>
          </p:cNvPr>
          <p:cNvSpPr txBox="1">
            <a:spLocks/>
          </p:cNvSpPr>
          <p:nvPr/>
        </p:nvSpPr>
        <p:spPr>
          <a:xfrm>
            <a:off x="2226248" y="2174874"/>
            <a:ext cx="9524483" cy="4351656"/>
          </a:xfrm>
          <a:prstGeom prst="rect">
            <a:avLst/>
          </a:prstGeom>
        </p:spPr>
        <p:txBody>
          <a:bodyPr vert="horz" lIns="91440" tIns="45720" rIns="91440" bIns="45720" rtlCol="0">
            <a:normAutofit fontScale="40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8000" dirty="0" err="1"/>
              <a:t>rel</a:t>
            </a:r>
            <a:r>
              <a:rPr lang="en-US" sz="8000" dirty="0"/>
              <a:t>- attribute specifies the relation between the current document and the linked document. </a:t>
            </a:r>
          </a:p>
          <a:p>
            <a:r>
              <a:rPr lang="en-US" sz="8000" dirty="0"/>
              <a:t>type- attribute specifies the Internet media type between the &lt;&gt; tags.</a:t>
            </a:r>
          </a:p>
          <a:p>
            <a:pPr lvl="1"/>
            <a:r>
              <a:rPr lang="en-US" sz="8000" dirty="0"/>
              <a:t>“text/</a:t>
            </a:r>
            <a:r>
              <a:rPr lang="en-US" sz="8000" dirty="0" err="1"/>
              <a:t>css</a:t>
            </a:r>
            <a:r>
              <a:rPr lang="en-US" sz="8000" dirty="0"/>
              <a:t>” indicates that the content is CSS.</a:t>
            </a:r>
          </a:p>
          <a:p>
            <a:r>
              <a:rPr lang="en-US" sz="8000" dirty="0" err="1"/>
              <a:t>href</a:t>
            </a:r>
            <a:r>
              <a:rPr lang="en-US" sz="8000" dirty="0"/>
              <a:t>- (Hypertext </a:t>
            </a:r>
            <a:r>
              <a:rPr lang="en-US" sz="8000" dirty="0" err="1"/>
              <a:t>REFerence</a:t>
            </a:r>
            <a:r>
              <a:rPr lang="en-US" sz="8000" dirty="0"/>
              <a:t>) is the HTML code used to create a link to another page</a:t>
            </a:r>
            <a:r>
              <a:rPr lang="en-US" sz="4000" dirty="0"/>
              <a:t>.</a:t>
            </a:r>
          </a:p>
          <a:p>
            <a:endParaRPr lang="en-US" sz="4400" dirty="0"/>
          </a:p>
          <a:p>
            <a:endParaRPr lang="en-US" sz="4400" dirty="0"/>
          </a:p>
        </p:txBody>
      </p:sp>
      <p:sp>
        <p:nvSpPr>
          <p:cNvPr id="7" name="Title 1">
            <a:extLst>
              <a:ext uri="{FF2B5EF4-FFF2-40B4-BE49-F238E27FC236}">
                <a16:creationId xmlns:a16="http://schemas.microsoft.com/office/drawing/2014/main" id="{053E204A-B73A-4AF3-8EE6-0E5C20F63529}"/>
              </a:ext>
            </a:extLst>
          </p:cNvPr>
          <p:cNvSpPr>
            <a:spLocks noGrp="1"/>
          </p:cNvSpPr>
          <p:nvPr>
            <p:ph type="ctrTitle"/>
          </p:nvPr>
        </p:nvSpPr>
        <p:spPr>
          <a:xfrm>
            <a:off x="2208933" y="-167322"/>
            <a:ext cx="9983067" cy="995997"/>
          </a:xfrm>
        </p:spPr>
        <p:txBody>
          <a:bodyPr>
            <a:normAutofit fontScale="90000"/>
          </a:bodyPr>
          <a:lstStyle/>
          <a:p>
            <a:r>
              <a:rPr lang="en-US" dirty="0"/>
              <a:t>CREATING A WEBPAGE WITH html &amp; CSS</a:t>
            </a:r>
          </a:p>
        </p:txBody>
      </p:sp>
    </p:spTree>
    <p:extLst>
      <p:ext uri="{BB962C8B-B14F-4D97-AF65-F5344CB8AC3E}">
        <p14:creationId xmlns:p14="http://schemas.microsoft.com/office/powerpoint/2010/main" val="3430535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E373493-9D4D-412F-B475-AAC6F488B1E0}"/>
              </a:ext>
            </a:extLst>
          </p:cNvPr>
          <p:cNvSpPr>
            <a:spLocks noGrp="1"/>
          </p:cNvSpPr>
          <p:nvPr>
            <p:ph type="subTitle" idx="1"/>
          </p:nvPr>
        </p:nvSpPr>
        <p:spPr>
          <a:xfrm>
            <a:off x="2208931" y="1019559"/>
            <a:ext cx="9983067" cy="683511"/>
          </a:xfrm>
        </p:spPr>
        <p:txBody>
          <a:bodyPr>
            <a:normAutofit fontScale="85000" lnSpcReduction="10000"/>
          </a:bodyPr>
          <a:lstStyle/>
          <a:p>
            <a:r>
              <a:rPr lang="en-US" sz="4400" dirty="0"/>
              <a:t>			Background</a:t>
            </a:r>
          </a:p>
        </p:txBody>
      </p:sp>
      <p:sp>
        <p:nvSpPr>
          <p:cNvPr id="8" name="Subtitle 2">
            <a:extLst>
              <a:ext uri="{FF2B5EF4-FFF2-40B4-BE49-F238E27FC236}">
                <a16:creationId xmlns:a16="http://schemas.microsoft.com/office/drawing/2014/main" id="{EF15120D-91BB-4E6F-BF5E-45A04D479752}"/>
              </a:ext>
            </a:extLst>
          </p:cNvPr>
          <p:cNvSpPr txBox="1">
            <a:spLocks/>
          </p:cNvSpPr>
          <p:nvPr/>
        </p:nvSpPr>
        <p:spPr>
          <a:xfrm>
            <a:off x="2208931" y="1969134"/>
            <a:ext cx="9666837" cy="4271646"/>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4400" dirty="0"/>
              <a:t>As the name implies you can add background styles to </a:t>
            </a:r>
            <a:r>
              <a:rPr lang="en-US" sz="4400" b="1" i="1" dirty="0"/>
              <a:t>elements</a:t>
            </a:r>
            <a:r>
              <a:rPr lang="en-US" sz="4400" dirty="0"/>
              <a:t> in your HTML with CSS.</a:t>
            </a:r>
          </a:p>
          <a:p>
            <a:r>
              <a:rPr lang="en-US" sz="4400" dirty="0"/>
              <a:t>It can be every </a:t>
            </a:r>
            <a:r>
              <a:rPr lang="en-US" sz="4400" b="1" i="1" dirty="0"/>
              <a:t>element</a:t>
            </a:r>
            <a:r>
              <a:rPr lang="en-US" sz="4400" dirty="0"/>
              <a:t> by using html or body as the </a:t>
            </a:r>
            <a:r>
              <a:rPr lang="en-US" sz="4400" i="1" u="sng" dirty="0"/>
              <a:t>selector</a:t>
            </a:r>
            <a:r>
              <a:rPr lang="en-US" sz="4400" dirty="0"/>
              <a:t> or it can be just one </a:t>
            </a:r>
            <a:r>
              <a:rPr lang="en-US" sz="4400" b="1" i="1" dirty="0"/>
              <a:t>element</a:t>
            </a:r>
            <a:r>
              <a:rPr lang="en-US" sz="4400" dirty="0"/>
              <a:t> by using h1 or li.</a:t>
            </a:r>
          </a:p>
          <a:p>
            <a:r>
              <a:rPr lang="en-US" sz="4400" dirty="0"/>
              <a:t>In keeping things simple, let’s add a full background color to our web page. </a:t>
            </a:r>
          </a:p>
          <a:p>
            <a:r>
              <a:rPr lang="en-US" sz="4400" dirty="0"/>
              <a:t>Go to your bucketList.css</a:t>
            </a:r>
          </a:p>
          <a:p>
            <a:endParaRPr lang="en-US" sz="4400" dirty="0"/>
          </a:p>
        </p:txBody>
      </p:sp>
      <p:sp>
        <p:nvSpPr>
          <p:cNvPr id="7" name="Title 1">
            <a:extLst>
              <a:ext uri="{FF2B5EF4-FFF2-40B4-BE49-F238E27FC236}">
                <a16:creationId xmlns:a16="http://schemas.microsoft.com/office/drawing/2014/main" id="{EEC7DB13-2252-4CF5-B052-151EDE27A4DE}"/>
              </a:ext>
            </a:extLst>
          </p:cNvPr>
          <p:cNvSpPr txBox="1">
            <a:spLocks/>
          </p:cNvSpPr>
          <p:nvPr/>
        </p:nvSpPr>
        <p:spPr>
          <a:xfrm>
            <a:off x="2050815" y="-213005"/>
            <a:ext cx="9983067" cy="995997"/>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a:t>CREATING A WEBPAGE WITH html &amp; CSS</a:t>
            </a:r>
            <a:endParaRPr lang="en-US" dirty="0"/>
          </a:p>
        </p:txBody>
      </p:sp>
    </p:spTree>
    <p:extLst>
      <p:ext uri="{BB962C8B-B14F-4D97-AF65-F5344CB8AC3E}">
        <p14:creationId xmlns:p14="http://schemas.microsoft.com/office/powerpoint/2010/main" val="336164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1876424" y="1122363"/>
            <a:ext cx="8791575" cy="2387600"/>
          </a:xfrm>
        </p:spPr>
        <p:txBody>
          <a:bodyPr/>
          <a:lstStyle/>
          <a:p>
            <a:r>
              <a:rPr lang="en-US" dirty="0"/>
              <a:t>CREATING A WEBPAGE WITH HTML</a:t>
            </a:r>
          </a:p>
        </p:txBody>
      </p:sp>
      <p:pic>
        <p:nvPicPr>
          <p:cNvPr id="4" name="Picture 3">
            <a:extLst>
              <a:ext uri="{FF2B5EF4-FFF2-40B4-BE49-F238E27FC236}">
                <a16:creationId xmlns:a16="http://schemas.microsoft.com/office/drawing/2014/main" id="{B3A1A268-773D-439E-8867-1D29B3BFE1E2}"/>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4115947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E373493-9D4D-412F-B475-AAC6F488B1E0}"/>
              </a:ext>
            </a:extLst>
          </p:cNvPr>
          <p:cNvSpPr>
            <a:spLocks noGrp="1"/>
          </p:cNvSpPr>
          <p:nvPr>
            <p:ph type="subTitle" idx="1"/>
          </p:nvPr>
        </p:nvSpPr>
        <p:spPr>
          <a:xfrm>
            <a:off x="2208932" y="788934"/>
            <a:ext cx="9983067" cy="662568"/>
          </a:xfrm>
        </p:spPr>
        <p:txBody>
          <a:bodyPr>
            <a:normAutofit fontScale="85000" lnSpcReduction="20000"/>
          </a:bodyPr>
          <a:lstStyle/>
          <a:p>
            <a:r>
              <a:rPr lang="en-US" sz="4400" dirty="0"/>
              <a:t>			</a:t>
            </a:r>
            <a:r>
              <a:rPr lang="en-US" sz="4400" dirty="0">
                <a:latin typeface="Arial Black" panose="020B0A04020102020204" pitchFamily="34" charset="0"/>
              </a:rPr>
              <a:t>The Code</a:t>
            </a:r>
            <a:endParaRPr lang="en-US" sz="4400" dirty="0"/>
          </a:p>
        </p:txBody>
      </p:sp>
      <p:sp>
        <p:nvSpPr>
          <p:cNvPr id="8" name="Subtitle 2">
            <a:extLst>
              <a:ext uri="{FF2B5EF4-FFF2-40B4-BE49-F238E27FC236}">
                <a16:creationId xmlns:a16="http://schemas.microsoft.com/office/drawing/2014/main" id="{EF15120D-91BB-4E6F-BF5E-45A04D479752}"/>
              </a:ext>
            </a:extLst>
          </p:cNvPr>
          <p:cNvSpPr txBox="1">
            <a:spLocks/>
          </p:cNvSpPr>
          <p:nvPr/>
        </p:nvSpPr>
        <p:spPr>
          <a:xfrm>
            <a:off x="1289685" y="1691904"/>
            <a:ext cx="9612630" cy="4500246"/>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4400" dirty="0"/>
              <a:t>	The code on your CSS should look like this:</a:t>
            </a:r>
          </a:p>
          <a:p>
            <a:endParaRPr lang="en-US" sz="4400" dirty="0"/>
          </a:p>
          <a:p>
            <a:r>
              <a:rPr lang="en-US" sz="3200" dirty="0"/>
              <a:t>html {</a:t>
            </a:r>
          </a:p>
          <a:p>
            <a:r>
              <a:rPr lang="en-US" sz="3200" dirty="0"/>
              <a:t>	background-color: purple;</a:t>
            </a:r>
          </a:p>
          <a:p>
            <a:r>
              <a:rPr lang="en-US" sz="3200" dirty="0"/>
              <a:t>}</a:t>
            </a:r>
          </a:p>
          <a:p>
            <a:br>
              <a:rPr lang="en-US" sz="4400" dirty="0"/>
            </a:br>
            <a:endParaRPr lang="en-US" sz="4400" dirty="0"/>
          </a:p>
          <a:p>
            <a:endParaRPr lang="en-US" sz="4400" dirty="0"/>
          </a:p>
          <a:p>
            <a:endParaRPr lang="en-US" sz="4400" dirty="0"/>
          </a:p>
        </p:txBody>
      </p:sp>
      <p:pic>
        <p:nvPicPr>
          <p:cNvPr id="3" name="Picture 2">
            <a:extLst>
              <a:ext uri="{FF2B5EF4-FFF2-40B4-BE49-F238E27FC236}">
                <a16:creationId xmlns:a16="http://schemas.microsoft.com/office/drawing/2014/main" id="{D9728F5D-E777-4F8E-8155-905800D2BF37}"/>
              </a:ext>
            </a:extLst>
          </p:cNvPr>
          <p:cNvPicPr>
            <a:picLocks noChangeAspect="1"/>
          </p:cNvPicPr>
          <p:nvPr/>
        </p:nvPicPr>
        <p:blipFill>
          <a:blip r:embed="rId3"/>
          <a:stretch>
            <a:fillRect/>
          </a:stretch>
        </p:blipFill>
        <p:spPr>
          <a:xfrm>
            <a:off x="7200466" y="2302244"/>
            <a:ext cx="4485120" cy="3859849"/>
          </a:xfrm>
          <a:prstGeom prst="rect">
            <a:avLst/>
          </a:prstGeom>
        </p:spPr>
      </p:pic>
      <p:sp>
        <p:nvSpPr>
          <p:cNvPr id="9" name="Title 1">
            <a:extLst>
              <a:ext uri="{FF2B5EF4-FFF2-40B4-BE49-F238E27FC236}">
                <a16:creationId xmlns:a16="http://schemas.microsoft.com/office/drawing/2014/main" id="{6A950FD5-A7D2-4BCE-A639-3FC1D744AE93}"/>
              </a:ext>
            </a:extLst>
          </p:cNvPr>
          <p:cNvSpPr txBox="1">
            <a:spLocks/>
          </p:cNvSpPr>
          <p:nvPr/>
        </p:nvSpPr>
        <p:spPr>
          <a:xfrm>
            <a:off x="2208933" y="-207063"/>
            <a:ext cx="9983067" cy="995997"/>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a:t>CREATING A WEBPAGE WITH html &amp; CSS</a:t>
            </a:r>
            <a:endParaRPr lang="en-US" dirty="0"/>
          </a:p>
        </p:txBody>
      </p:sp>
    </p:spTree>
    <p:extLst>
      <p:ext uri="{BB962C8B-B14F-4D97-AF65-F5344CB8AC3E}">
        <p14:creationId xmlns:p14="http://schemas.microsoft.com/office/powerpoint/2010/main" val="1169297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260972" y="-23598"/>
            <a:ext cx="9983067" cy="995997"/>
          </a:xfrm>
        </p:spPr>
        <p:txBody>
          <a:bodyPr>
            <a:normAutofit fontScale="90000"/>
          </a:bodyPr>
          <a:lstStyle/>
          <a:p>
            <a:r>
              <a:rPr lang="en-US" dirty="0"/>
              <a:t>CREATING A WEBPAGE WITH html &amp; CSS</a:t>
            </a:r>
          </a:p>
        </p:txBody>
      </p:sp>
      <p:sp>
        <p:nvSpPr>
          <p:cNvPr id="6" name="Subtitle 2">
            <a:extLst>
              <a:ext uri="{FF2B5EF4-FFF2-40B4-BE49-F238E27FC236}">
                <a16:creationId xmlns:a16="http://schemas.microsoft.com/office/drawing/2014/main" id="{BE373493-9D4D-412F-B475-AAC6F488B1E0}"/>
              </a:ext>
            </a:extLst>
          </p:cNvPr>
          <p:cNvSpPr>
            <a:spLocks noGrp="1"/>
          </p:cNvSpPr>
          <p:nvPr>
            <p:ph type="subTitle" idx="1"/>
          </p:nvPr>
        </p:nvSpPr>
        <p:spPr>
          <a:xfrm>
            <a:off x="2260972" y="1122838"/>
            <a:ext cx="9983067" cy="995997"/>
          </a:xfrm>
        </p:spPr>
        <p:txBody>
          <a:bodyPr>
            <a:normAutofit/>
          </a:bodyPr>
          <a:lstStyle/>
          <a:p>
            <a:r>
              <a:rPr lang="en-US" sz="4400" dirty="0"/>
              <a:t>			Breakdown</a:t>
            </a:r>
          </a:p>
        </p:txBody>
      </p:sp>
      <p:sp>
        <p:nvSpPr>
          <p:cNvPr id="8" name="Subtitle 2">
            <a:extLst>
              <a:ext uri="{FF2B5EF4-FFF2-40B4-BE49-F238E27FC236}">
                <a16:creationId xmlns:a16="http://schemas.microsoft.com/office/drawing/2014/main" id="{EF15120D-91BB-4E6F-BF5E-45A04D479752}"/>
              </a:ext>
            </a:extLst>
          </p:cNvPr>
          <p:cNvSpPr txBox="1">
            <a:spLocks/>
          </p:cNvSpPr>
          <p:nvPr/>
        </p:nvSpPr>
        <p:spPr>
          <a:xfrm>
            <a:off x="2260972" y="2118834"/>
            <a:ext cx="9763388" cy="4556285"/>
          </a:xfrm>
          <a:prstGeom prst="rect">
            <a:avLst/>
          </a:prstGeom>
        </p:spPr>
        <p:txBody>
          <a:bodyPr vert="horz" lIns="91440" tIns="45720" rIns="91440" bIns="45720" rtlCol="0">
            <a:normAutofit fontScale="4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4200" dirty="0"/>
              <a:t>	We start with the </a:t>
            </a:r>
            <a:r>
              <a:rPr lang="en-US" sz="4200" i="1" u="sng" dirty="0"/>
              <a:t>selector.</a:t>
            </a:r>
            <a:r>
              <a:rPr lang="en-US" sz="4200" dirty="0"/>
              <a:t> In this case the html</a:t>
            </a:r>
          </a:p>
          <a:p>
            <a:r>
              <a:rPr lang="en-US" sz="4200" dirty="0"/>
              <a:t>Then we add an opening {</a:t>
            </a:r>
          </a:p>
          <a:p>
            <a:r>
              <a:rPr lang="en-US" sz="4200" dirty="0"/>
              <a:t>Hit enter to start a new line</a:t>
            </a:r>
          </a:p>
          <a:p>
            <a:r>
              <a:rPr lang="en-US" sz="4200" dirty="0"/>
              <a:t>Then add our first property</a:t>
            </a:r>
          </a:p>
          <a:p>
            <a:r>
              <a:rPr lang="en-US" sz="4200" dirty="0"/>
              <a:t>Follow each property with :</a:t>
            </a:r>
          </a:p>
          <a:p>
            <a:r>
              <a:rPr lang="en-US" sz="4200" dirty="0"/>
              <a:t>Then a space</a:t>
            </a:r>
          </a:p>
          <a:p>
            <a:r>
              <a:rPr lang="en-US" sz="4200" dirty="0"/>
              <a:t>Then the value</a:t>
            </a:r>
          </a:p>
          <a:p>
            <a:r>
              <a:rPr lang="en-US" sz="4200" dirty="0"/>
              <a:t>Ending with ;</a:t>
            </a:r>
          </a:p>
          <a:p>
            <a:r>
              <a:rPr lang="en-US" sz="4200" dirty="0"/>
              <a:t>Hit enter </a:t>
            </a:r>
          </a:p>
          <a:p>
            <a:r>
              <a:rPr lang="en-US" sz="4200" dirty="0"/>
              <a:t>Close }</a:t>
            </a:r>
          </a:p>
          <a:p>
            <a:endParaRPr lang="en-US" sz="4400" dirty="0"/>
          </a:p>
          <a:p>
            <a:endParaRPr lang="en-US" sz="4400" dirty="0"/>
          </a:p>
        </p:txBody>
      </p:sp>
    </p:spTree>
    <p:extLst>
      <p:ext uri="{BB962C8B-B14F-4D97-AF65-F5344CB8AC3E}">
        <p14:creationId xmlns:p14="http://schemas.microsoft.com/office/powerpoint/2010/main" val="47754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472169" y="0"/>
            <a:ext cx="8791575" cy="935037"/>
          </a:xfrm>
        </p:spPr>
        <p:txBody>
          <a:bodyPr>
            <a:normAutofit fontScale="90000"/>
          </a:bodyPr>
          <a:lstStyle/>
          <a:p>
            <a:r>
              <a:rPr lang="en-US" dirty="0"/>
              <a:t>CREATING A WEBPAGE WITH HTML</a:t>
            </a:r>
          </a:p>
        </p:txBody>
      </p:sp>
      <p:pic>
        <p:nvPicPr>
          <p:cNvPr id="4" name="Picture 3">
            <a:extLst>
              <a:ext uri="{FF2B5EF4-FFF2-40B4-BE49-F238E27FC236}">
                <a16:creationId xmlns:a16="http://schemas.microsoft.com/office/drawing/2014/main" id="{22A3CE19-DB7E-47F9-B842-CA5CAD549C0F}"/>
              </a:ext>
            </a:extLst>
          </p:cNvPr>
          <p:cNvPicPr>
            <a:picLocks noChangeAspect="1"/>
          </p:cNvPicPr>
          <p:nvPr/>
        </p:nvPicPr>
        <p:blipFill>
          <a:blip r:embed="rId3"/>
          <a:stretch>
            <a:fillRect/>
          </a:stretch>
        </p:blipFill>
        <p:spPr>
          <a:xfrm>
            <a:off x="0" y="1673"/>
            <a:ext cx="12192000" cy="6854653"/>
          </a:xfrm>
          <a:prstGeom prst="rect">
            <a:avLst/>
          </a:prstGeom>
        </p:spPr>
      </p:pic>
      <p:sp>
        <p:nvSpPr>
          <p:cNvPr id="5" name="Arrow: Right 4">
            <a:extLst>
              <a:ext uri="{FF2B5EF4-FFF2-40B4-BE49-F238E27FC236}">
                <a16:creationId xmlns:a16="http://schemas.microsoft.com/office/drawing/2014/main" id="{B88C8A05-F09A-4155-8E46-E5A0476BED01}"/>
              </a:ext>
            </a:extLst>
          </p:cNvPr>
          <p:cNvSpPr/>
          <p:nvPr/>
        </p:nvSpPr>
        <p:spPr>
          <a:xfrm rot="10800000">
            <a:off x="4429546" y="1255486"/>
            <a:ext cx="586522"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410DCCE2-9D35-4DD8-9138-B78ABC62BB99}"/>
              </a:ext>
            </a:extLst>
          </p:cNvPr>
          <p:cNvSpPr/>
          <p:nvPr/>
        </p:nvSpPr>
        <p:spPr>
          <a:xfrm>
            <a:off x="684860" y="1255486"/>
            <a:ext cx="586522"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45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DFEBAF-276E-4F18-A090-0DBEB3672702}"/>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13726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692DBFF-B927-4B76-8770-810FE814E513}"/>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324221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173822" y="117988"/>
            <a:ext cx="9685667" cy="935037"/>
          </a:xfrm>
        </p:spPr>
        <p:txBody>
          <a:bodyPr>
            <a:normAutofit fontScale="90000"/>
          </a:bodyPr>
          <a:lstStyle/>
          <a:p>
            <a:r>
              <a:rPr lang="en-US" dirty="0"/>
              <a:t>CREATING A WEBPAGE WITH html &amp; </a:t>
            </a:r>
            <a:r>
              <a:rPr lang="en-US" dirty="0" err="1"/>
              <a:t>css</a:t>
            </a:r>
            <a:endParaRPr lang="en-US" dirty="0"/>
          </a:p>
        </p:txBody>
      </p:sp>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876422" y="1620836"/>
            <a:ext cx="9983067" cy="3676877"/>
          </a:xfrm>
        </p:spPr>
        <p:txBody>
          <a:bodyPr>
            <a:normAutofit/>
          </a:bodyPr>
          <a:lstStyle/>
          <a:p>
            <a:endParaRPr lang="en-US" sz="4400" dirty="0"/>
          </a:p>
          <a:p>
            <a:r>
              <a:rPr lang="en-US" sz="4400" dirty="0"/>
              <a:t>				Font style</a:t>
            </a:r>
          </a:p>
        </p:txBody>
      </p:sp>
    </p:spTree>
    <p:extLst>
      <p:ext uri="{BB962C8B-B14F-4D97-AF65-F5344CB8AC3E}">
        <p14:creationId xmlns:p14="http://schemas.microsoft.com/office/powerpoint/2010/main" val="4157634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208933" y="396769"/>
            <a:ext cx="9983067" cy="724829"/>
          </a:xfrm>
        </p:spPr>
        <p:txBody>
          <a:bodyPr>
            <a:normAutofit fontScale="90000"/>
          </a:bodyPr>
          <a:lstStyle/>
          <a:p>
            <a:r>
              <a:rPr lang="en-US" dirty="0"/>
              <a:t>CREATING A WEBPAGE WITH HTML &amp; </a:t>
            </a:r>
            <a:r>
              <a:rPr lang="en-US" dirty="0" err="1"/>
              <a:t>css</a:t>
            </a:r>
            <a:endParaRPr lang="en-US" dirty="0"/>
          </a:p>
        </p:txBody>
      </p:sp>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876422" y="1620836"/>
            <a:ext cx="9983067" cy="4869173"/>
          </a:xfrm>
        </p:spPr>
        <p:txBody>
          <a:bodyPr>
            <a:normAutofit fontScale="92500"/>
          </a:bodyPr>
          <a:lstStyle/>
          <a:p>
            <a:r>
              <a:rPr lang="en-US" sz="4400" dirty="0"/>
              <a:t>How to get the font to change</a:t>
            </a:r>
          </a:p>
          <a:p>
            <a:r>
              <a:rPr lang="en-US" sz="4400" dirty="0"/>
              <a:t>First you must make sure that you have the labeled so that the CSS can identify.</a:t>
            </a:r>
          </a:p>
          <a:p>
            <a:endParaRPr lang="en-US" sz="4400" dirty="0"/>
          </a:p>
          <a:p>
            <a:r>
              <a:rPr lang="en-US" sz="4400" dirty="0"/>
              <a:t>Examples are: &lt;h1&gt;  &lt;p&gt; &lt;title&gt;</a:t>
            </a:r>
          </a:p>
          <a:p>
            <a:endParaRPr lang="en-US" sz="4400" dirty="0"/>
          </a:p>
          <a:p>
            <a:endParaRPr lang="en-US" sz="4400" dirty="0"/>
          </a:p>
        </p:txBody>
      </p:sp>
    </p:spTree>
    <p:extLst>
      <p:ext uri="{BB962C8B-B14F-4D97-AF65-F5344CB8AC3E}">
        <p14:creationId xmlns:p14="http://schemas.microsoft.com/office/powerpoint/2010/main" val="2595917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E39EA2-F7C9-4547-92CF-A0D080D8D4DC}"/>
              </a:ext>
            </a:extLst>
          </p:cNvPr>
          <p:cNvPicPr>
            <a:picLocks noChangeAspect="1"/>
          </p:cNvPicPr>
          <p:nvPr/>
        </p:nvPicPr>
        <p:blipFill>
          <a:blip r:embed="rId3"/>
          <a:stretch>
            <a:fillRect/>
          </a:stretch>
        </p:blipFill>
        <p:spPr>
          <a:xfrm>
            <a:off x="1968122" y="0"/>
            <a:ext cx="10223878" cy="1158340"/>
          </a:xfrm>
          <a:prstGeom prst="rect">
            <a:avLst/>
          </a:prstGeom>
        </p:spPr>
      </p:pic>
      <p:sp>
        <p:nvSpPr>
          <p:cNvPr id="6" name="Title 5">
            <a:extLst>
              <a:ext uri="{FF2B5EF4-FFF2-40B4-BE49-F238E27FC236}">
                <a16:creationId xmlns:a16="http://schemas.microsoft.com/office/drawing/2014/main" id="{61BD3475-1518-4FAB-A40F-F1369F3B27CC}"/>
              </a:ext>
            </a:extLst>
          </p:cNvPr>
          <p:cNvSpPr>
            <a:spLocks noGrp="1"/>
          </p:cNvSpPr>
          <p:nvPr>
            <p:ph type="ctrTitle"/>
          </p:nvPr>
        </p:nvSpPr>
        <p:spPr>
          <a:xfrm>
            <a:off x="1274257" y="2983549"/>
            <a:ext cx="8791575" cy="953003"/>
          </a:xfrm>
        </p:spPr>
        <p:txBody>
          <a:bodyPr>
            <a:normAutofit fontScale="90000"/>
          </a:bodyPr>
          <a:lstStyle/>
          <a:p>
            <a:br>
              <a:rPr lang="en-US" dirty="0"/>
            </a:br>
            <a:br>
              <a:rPr lang="en-US" dirty="0"/>
            </a:br>
            <a:endParaRPr lang="en-US" dirty="0"/>
          </a:p>
        </p:txBody>
      </p:sp>
      <p:sp>
        <p:nvSpPr>
          <p:cNvPr id="9" name="Subtitle 8">
            <a:extLst>
              <a:ext uri="{FF2B5EF4-FFF2-40B4-BE49-F238E27FC236}">
                <a16:creationId xmlns:a16="http://schemas.microsoft.com/office/drawing/2014/main" id="{052783B0-41CA-4B83-98F0-AE39317D951B}"/>
              </a:ext>
            </a:extLst>
          </p:cNvPr>
          <p:cNvSpPr>
            <a:spLocks noGrp="1"/>
          </p:cNvSpPr>
          <p:nvPr>
            <p:ph type="subTitle" idx="1"/>
          </p:nvPr>
        </p:nvSpPr>
        <p:spPr>
          <a:xfrm>
            <a:off x="1968122" y="878986"/>
            <a:ext cx="8791575" cy="953003"/>
          </a:xfrm>
        </p:spPr>
        <p:txBody>
          <a:bodyPr/>
          <a:lstStyle/>
          <a:p>
            <a:r>
              <a:rPr lang="en-US" dirty="0"/>
              <a:t>				FONT SIZE</a:t>
            </a:r>
          </a:p>
          <a:p>
            <a:r>
              <a:rPr lang="en-US" dirty="0"/>
              <a:t>In the CSS after you label the name put the font size in the brackets.</a:t>
            </a:r>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205299FB-A1D5-4C5F-8504-08B4C55EC9FC}"/>
              </a:ext>
            </a:extLst>
          </p:cNvPr>
          <p:cNvPicPr>
            <a:picLocks noChangeAspect="1"/>
          </p:cNvPicPr>
          <p:nvPr/>
        </p:nvPicPr>
        <p:blipFill>
          <a:blip r:embed="rId4"/>
          <a:stretch>
            <a:fillRect/>
          </a:stretch>
        </p:blipFill>
        <p:spPr>
          <a:xfrm>
            <a:off x="1968122" y="2002244"/>
            <a:ext cx="9715878" cy="4624426"/>
          </a:xfrm>
          <a:prstGeom prst="rect">
            <a:avLst/>
          </a:prstGeom>
        </p:spPr>
      </p:pic>
      <p:cxnSp>
        <p:nvCxnSpPr>
          <p:cNvPr id="12" name="Straight Arrow Connector 11">
            <a:extLst>
              <a:ext uri="{FF2B5EF4-FFF2-40B4-BE49-F238E27FC236}">
                <a16:creationId xmlns:a16="http://schemas.microsoft.com/office/drawing/2014/main" id="{9540F5EA-C73C-498D-9945-D0A9AEBB5B77}"/>
              </a:ext>
            </a:extLst>
          </p:cNvPr>
          <p:cNvCxnSpPr>
            <a:cxnSpLocks/>
          </p:cNvCxnSpPr>
          <p:nvPr/>
        </p:nvCxnSpPr>
        <p:spPr>
          <a:xfrm flipH="1">
            <a:off x="5995047" y="1917576"/>
            <a:ext cx="831014" cy="894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591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208933" y="80363"/>
            <a:ext cx="9983067" cy="756618"/>
          </a:xfrm>
        </p:spPr>
        <p:txBody>
          <a:bodyPr>
            <a:normAutofit fontScale="90000"/>
          </a:bodyPr>
          <a:lstStyle/>
          <a:p>
            <a:r>
              <a:rPr lang="en-US" dirty="0"/>
              <a:t>CREATING A WEBPAGE WITH HTML &amp; CSS</a:t>
            </a:r>
          </a:p>
        </p:txBody>
      </p:sp>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2167645" y="605219"/>
            <a:ext cx="9746328" cy="1609205"/>
          </a:xfrm>
        </p:spPr>
        <p:txBody>
          <a:bodyPr>
            <a:normAutofit fontScale="85000" lnSpcReduction="10000"/>
          </a:bodyPr>
          <a:lstStyle/>
          <a:p>
            <a:r>
              <a:rPr lang="en-US" sz="4400" dirty="0"/>
              <a:t>			Font color</a:t>
            </a:r>
          </a:p>
          <a:p>
            <a:r>
              <a:rPr lang="en-US" sz="4400" dirty="0"/>
              <a:t>The Font Color can also be called </a:t>
            </a:r>
            <a:r>
              <a:rPr lang="en-US" sz="4400" dirty="0" err="1"/>
              <a:t>rgb</a:t>
            </a:r>
            <a:endParaRPr lang="en-US" sz="4400" dirty="0"/>
          </a:p>
        </p:txBody>
      </p:sp>
      <p:pic>
        <p:nvPicPr>
          <p:cNvPr id="4" name="Content Placeholder 4">
            <a:extLst>
              <a:ext uri="{FF2B5EF4-FFF2-40B4-BE49-F238E27FC236}">
                <a16:creationId xmlns:a16="http://schemas.microsoft.com/office/drawing/2014/main" id="{EE215947-E0F6-4DD9-A494-B839FB762352}"/>
              </a:ext>
            </a:extLst>
          </p:cNvPr>
          <p:cNvPicPr>
            <a:picLocks noChangeAspect="1"/>
          </p:cNvPicPr>
          <p:nvPr/>
        </p:nvPicPr>
        <p:blipFill>
          <a:blip r:embed="rId3"/>
          <a:stretch>
            <a:fillRect/>
          </a:stretch>
        </p:blipFill>
        <p:spPr>
          <a:xfrm>
            <a:off x="1331045" y="2214424"/>
            <a:ext cx="10582928" cy="4461498"/>
          </a:xfrm>
          <a:prstGeom prst="rect">
            <a:avLst/>
          </a:prstGeom>
        </p:spPr>
      </p:pic>
      <p:cxnSp>
        <p:nvCxnSpPr>
          <p:cNvPr id="5" name="Straight Arrow Connector 4">
            <a:extLst>
              <a:ext uri="{FF2B5EF4-FFF2-40B4-BE49-F238E27FC236}">
                <a16:creationId xmlns:a16="http://schemas.microsoft.com/office/drawing/2014/main" id="{642EC444-8BAE-426F-A761-5E66AEC4370A}"/>
              </a:ext>
            </a:extLst>
          </p:cNvPr>
          <p:cNvCxnSpPr>
            <a:cxnSpLocks/>
          </p:cNvCxnSpPr>
          <p:nvPr/>
        </p:nvCxnSpPr>
        <p:spPr>
          <a:xfrm>
            <a:off x="5498483" y="1525702"/>
            <a:ext cx="1" cy="1377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796E392-5415-432C-8EDC-7E3FCC89EAA4}"/>
              </a:ext>
            </a:extLst>
          </p:cNvPr>
          <p:cNvCxnSpPr>
            <a:cxnSpLocks/>
          </p:cNvCxnSpPr>
          <p:nvPr/>
        </p:nvCxnSpPr>
        <p:spPr>
          <a:xfrm>
            <a:off x="3444710" y="3202773"/>
            <a:ext cx="1739900" cy="124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366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322286" y="0"/>
            <a:ext cx="9986487" cy="935037"/>
          </a:xfrm>
        </p:spPr>
        <p:txBody>
          <a:bodyPr>
            <a:normAutofit fontScale="90000"/>
          </a:bodyPr>
          <a:lstStyle/>
          <a:p>
            <a:r>
              <a:rPr lang="en-US" dirty="0"/>
              <a:t>CREATING A WEBPAGE WITH HTML &amp; CSS</a:t>
            </a:r>
          </a:p>
        </p:txBody>
      </p:sp>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828800" y="935038"/>
            <a:ext cx="10116457" cy="1343705"/>
          </a:xfrm>
        </p:spPr>
        <p:txBody>
          <a:bodyPr>
            <a:normAutofit fontScale="55000" lnSpcReduction="20000"/>
          </a:bodyPr>
          <a:lstStyle/>
          <a:p>
            <a:r>
              <a:rPr lang="en-US" sz="4400" dirty="0"/>
              <a:t>				</a:t>
            </a:r>
            <a:r>
              <a:rPr lang="en-US" sz="4400" b="1" dirty="0"/>
              <a:t>Google Fonts</a:t>
            </a:r>
          </a:p>
          <a:p>
            <a:r>
              <a:rPr lang="en-US" sz="4400" dirty="0"/>
              <a:t>Google Fonts is where you can change the font to different styles, since the Visual Studio code is limited</a:t>
            </a:r>
          </a:p>
        </p:txBody>
      </p:sp>
      <p:pic>
        <p:nvPicPr>
          <p:cNvPr id="4" name="Content Placeholder 8">
            <a:extLst>
              <a:ext uri="{FF2B5EF4-FFF2-40B4-BE49-F238E27FC236}">
                <a16:creationId xmlns:a16="http://schemas.microsoft.com/office/drawing/2014/main" id="{BCA7B0D4-1A31-41A7-B50B-AED9532D9BD5}"/>
              </a:ext>
            </a:extLst>
          </p:cNvPr>
          <p:cNvPicPr>
            <a:picLocks noChangeAspect="1"/>
          </p:cNvPicPr>
          <p:nvPr/>
        </p:nvPicPr>
        <p:blipFill>
          <a:blip r:embed="rId3"/>
          <a:stretch>
            <a:fillRect/>
          </a:stretch>
        </p:blipFill>
        <p:spPr>
          <a:xfrm>
            <a:off x="2177145" y="2438400"/>
            <a:ext cx="9086599" cy="4151086"/>
          </a:xfrm>
          <a:prstGeom prst="rect">
            <a:avLst/>
          </a:prstGeom>
        </p:spPr>
      </p:pic>
    </p:spTree>
    <p:extLst>
      <p:ext uri="{BB962C8B-B14F-4D97-AF65-F5344CB8AC3E}">
        <p14:creationId xmlns:p14="http://schemas.microsoft.com/office/powerpoint/2010/main" val="139715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1876424" y="1122363"/>
            <a:ext cx="8791575" cy="2387600"/>
          </a:xfrm>
        </p:spPr>
        <p:txBody>
          <a:bodyPr/>
          <a:lstStyle/>
          <a:p>
            <a:r>
              <a:rPr lang="en-US" dirty="0"/>
              <a:t>CREATING A WEBPAGE WITH HTML</a:t>
            </a:r>
          </a:p>
        </p:txBody>
      </p:sp>
      <p:pic>
        <p:nvPicPr>
          <p:cNvPr id="6" name="Picture 5">
            <a:extLst>
              <a:ext uri="{FF2B5EF4-FFF2-40B4-BE49-F238E27FC236}">
                <a16:creationId xmlns:a16="http://schemas.microsoft.com/office/drawing/2014/main" id="{B1416FEB-D084-41B2-BAEE-BF3AC8D612D7}"/>
              </a:ext>
            </a:extLst>
          </p:cNvPr>
          <p:cNvPicPr>
            <a:picLocks noChangeAspect="1"/>
          </p:cNvPicPr>
          <p:nvPr/>
        </p:nvPicPr>
        <p:blipFill>
          <a:blip r:embed="rId3"/>
          <a:stretch>
            <a:fillRect/>
          </a:stretch>
        </p:blipFill>
        <p:spPr>
          <a:xfrm>
            <a:off x="0" y="32153"/>
            <a:ext cx="12192000" cy="6854653"/>
          </a:xfrm>
          <a:prstGeom prst="rect">
            <a:avLst/>
          </a:prstGeom>
        </p:spPr>
      </p:pic>
      <p:sp>
        <p:nvSpPr>
          <p:cNvPr id="3" name="Arrow: Down 2">
            <a:extLst>
              <a:ext uri="{FF2B5EF4-FFF2-40B4-BE49-F238E27FC236}">
                <a16:creationId xmlns:a16="http://schemas.microsoft.com/office/drawing/2014/main" id="{4FA4C809-76C9-4199-BA33-260E79A64B05}"/>
              </a:ext>
            </a:extLst>
          </p:cNvPr>
          <p:cNvSpPr/>
          <p:nvPr/>
        </p:nvSpPr>
        <p:spPr>
          <a:xfrm rot="4163666">
            <a:off x="728274" y="1536275"/>
            <a:ext cx="253233"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6976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208933" y="396769"/>
            <a:ext cx="9983067" cy="724829"/>
          </a:xfrm>
        </p:spPr>
        <p:txBody>
          <a:bodyPr>
            <a:normAutofit fontScale="90000"/>
          </a:bodyPr>
          <a:lstStyle/>
          <a:p>
            <a:r>
              <a:rPr lang="en-US" dirty="0"/>
              <a:t>CREATING A WEBPAGE WITH HTML &amp; </a:t>
            </a:r>
            <a:r>
              <a:rPr lang="en-US" dirty="0" err="1"/>
              <a:t>css</a:t>
            </a:r>
            <a:endParaRPr lang="en-US" dirty="0"/>
          </a:p>
        </p:txBody>
      </p:sp>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876423" y="1359580"/>
            <a:ext cx="10204860" cy="1405392"/>
          </a:xfrm>
        </p:spPr>
        <p:txBody>
          <a:bodyPr>
            <a:normAutofit fontScale="92500" lnSpcReduction="20000"/>
          </a:bodyPr>
          <a:lstStyle/>
          <a:p>
            <a:r>
              <a:rPr lang="en-US" sz="4400" dirty="0"/>
              <a:t>Once you find the one you want import the CSS file.</a:t>
            </a:r>
          </a:p>
          <a:p>
            <a:endParaRPr lang="en-US" sz="4400" dirty="0"/>
          </a:p>
          <a:p>
            <a:endParaRPr lang="en-US" sz="4400" dirty="0"/>
          </a:p>
        </p:txBody>
      </p:sp>
      <p:pic>
        <p:nvPicPr>
          <p:cNvPr id="4" name="Picture 3">
            <a:extLst>
              <a:ext uri="{FF2B5EF4-FFF2-40B4-BE49-F238E27FC236}">
                <a16:creationId xmlns:a16="http://schemas.microsoft.com/office/drawing/2014/main" id="{8855BE2D-586B-48B9-AEEA-224913446EF9}"/>
              </a:ext>
            </a:extLst>
          </p:cNvPr>
          <p:cNvPicPr>
            <a:picLocks noChangeAspect="1"/>
          </p:cNvPicPr>
          <p:nvPr/>
        </p:nvPicPr>
        <p:blipFill>
          <a:blip r:embed="rId3"/>
          <a:stretch>
            <a:fillRect/>
          </a:stretch>
        </p:blipFill>
        <p:spPr>
          <a:xfrm>
            <a:off x="1876423" y="2764972"/>
            <a:ext cx="9379406" cy="3696258"/>
          </a:xfrm>
          <a:prstGeom prst="rect">
            <a:avLst/>
          </a:prstGeom>
        </p:spPr>
      </p:pic>
      <p:cxnSp>
        <p:nvCxnSpPr>
          <p:cNvPr id="5" name="Straight Arrow Connector 4">
            <a:extLst>
              <a:ext uri="{FF2B5EF4-FFF2-40B4-BE49-F238E27FC236}">
                <a16:creationId xmlns:a16="http://schemas.microsoft.com/office/drawing/2014/main" id="{AA0034CF-415A-47BF-A3B8-712F14E4FE21}"/>
              </a:ext>
            </a:extLst>
          </p:cNvPr>
          <p:cNvCxnSpPr>
            <a:cxnSpLocks/>
          </p:cNvCxnSpPr>
          <p:nvPr/>
        </p:nvCxnSpPr>
        <p:spPr>
          <a:xfrm>
            <a:off x="5834743" y="5159829"/>
            <a:ext cx="1046583" cy="72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97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2208933" y="396769"/>
            <a:ext cx="9983067" cy="724829"/>
          </a:xfrm>
        </p:spPr>
        <p:txBody>
          <a:bodyPr>
            <a:normAutofit fontScale="90000"/>
          </a:bodyPr>
          <a:lstStyle/>
          <a:p>
            <a:r>
              <a:rPr lang="en-US" dirty="0"/>
              <a:t>CREATING A WEBPAGE WITH HTML &amp; </a:t>
            </a:r>
            <a:r>
              <a:rPr lang="en-US" dirty="0" err="1"/>
              <a:t>css</a:t>
            </a:r>
            <a:endParaRPr lang="en-US" dirty="0"/>
          </a:p>
        </p:txBody>
      </p:sp>
      <p:sp>
        <p:nvSpPr>
          <p:cNvPr id="3" name="Subtitle 2">
            <a:extLst>
              <a:ext uri="{FF2B5EF4-FFF2-40B4-BE49-F238E27FC236}">
                <a16:creationId xmlns:a16="http://schemas.microsoft.com/office/drawing/2014/main" id="{928496AC-CDF7-420C-B454-92AE6101E3C0}"/>
              </a:ext>
            </a:extLst>
          </p:cNvPr>
          <p:cNvSpPr>
            <a:spLocks noGrp="1"/>
          </p:cNvSpPr>
          <p:nvPr>
            <p:ph type="subTitle" idx="1"/>
          </p:nvPr>
        </p:nvSpPr>
        <p:spPr>
          <a:xfrm>
            <a:off x="1698172" y="1121598"/>
            <a:ext cx="10161318" cy="1599831"/>
          </a:xfrm>
        </p:spPr>
        <p:txBody>
          <a:bodyPr>
            <a:normAutofit fontScale="77500" lnSpcReduction="20000"/>
          </a:bodyPr>
          <a:lstStyle/>
          <a:p>
            <a:r>
              <a:rPr lang="en-US" sz="4400" dirty="0"/>
              <a:t>			Side Note: ID</a:t>
            </a:r>
          </a:p>
          <a:p>
            <a:r>
              <a:rPr lang="en-US" sz="4400" dirty="0"/>
              <a:t>The example ”Style is one where you need an ID</a:t>
            </a:r>
          </a:p>
          <a:p>
            <a:endParaRPr lang="en-US" sz="4400" dirty="0"/>
          </a:p>
          <a:p>
            <a:endParaRPr lang="en-US" sz="4400" dirty="0"/>
          </a:p>
        </p:txBody>
      </p:sp>
      <p:pic>
        <p:nvPicPr>
          <p:cNvPr id="4" name="Content Placeholder 4">
            <a:extLst>
              <a:ext uri="{FF2B5EF4-FFF2-40B4-BE49-F238E27FC236}">
                <a16:creationId xmlns:a16="http://schemas.microsoft.com/office/drawing/2014/main" id="{C3D2B93F-501C-462D-AEA5-B31E5C662AFE}"/>
              </a:ext>
            </a:extLst>
          </p:cNvPr>
          <p:cNvPicPr>
            <a:picLocks noChangeAspect="1"/>
          </p:cNvPicPr>
          <p:nvPr/>
        </p:nvPicPr>
        <p:blipFill>
          <a:blip r:embed="rId3"/>
          <a:stretch>
            <a:fillRect/>
          </a:stretch>
        </p:blipFill>
        <p:spPr>
          <a:xfrm>
            <a:off x="1698172" y="2300749"/>
            <a:ext cx="9658086" cy="4404852"/>
          </a:xfrm>
          <a:prstGeom prst="rect">
            <a:avLst/>
          </a:prstGeom>
        </p:spPr>
      </p:pic>
      <p:cxnSp>
        <p:nvCxnSpPr>
          <p:cNvPr id="6" name="Straight Arrow Connector 5">
            <a:extLst>
              <a:ext uri="{FF2B5EF4-FFF2-40B4-BE49-F238E27FC236}">
                <a16:creationId xmlns:a16="http://schemas.microsoft.com/office/drawing/2014/main" id="{6DD757D2-8DB3-45CD-9646-7AECA6F05940}"/>
              </a:ext>
            </a:extLst>
          </p:cNvPr>
          <p:cNvCxnSpPr>
            <a:cxnSpLocks/>
          </p:cNvCxnSpPr>
          <p:nvPr/>
        </p:nvCxnSpPr>
        <p:spPr>
          <a:xfrm>
            <a:off x="8229601" y="3260152"/>
            <a:ext cx="465778" cy="372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955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1876424" y="1122363"/>
            <a:ext cx="8791575" cy="2387600"/>
          </a:xfrm>
        </p:spPr>
        <p:txBody>
          <a:bodyPr/>
          <a:lstStyle/>
          <a:p>
            <a:r>
              <a:rPr lang="en-US" dirty="0"/>
              <a:t>CREATING A WEBPAGE WITH HTML</a:t>
            </a:r>
          </a:p>
        </p:txBody>
      </p:sp>
      <p:pic>
        <p:nvPicPr>
          <p:cNvPr id="3" name="Picture 2">
            <a:extLst>
              <a:ext uri="{FF2B5EF4-FFF2-40B4-BE49-F238E27FC236}">
                <a16:creationId xmlns:a16="http://schemas.microsoft.com/office/drawing/2014/main" id="{ACB61F36-8A34-4550-A458-EBF2D62CDA0B}"/>
              </a:ext>
            </a:extLst>
          </p:cNvPr>
          <p:cNvPicPr>
            <a:picLocks noChangeAspect="1"/>
          </p:cNvPicPr>
          <p:nvPr/>
        </p:nvPicPr>
        <p:blipFill>
          <a:blip r:embed="rId3"/>
          <a:stretch>
            <a:fillRect/>
          </a:stretch>
        </p:blipFill>
        <p:spPr>
          <a:xfrm>
            <a:off x="0" y="1673"/>
            <a:ext cx="12192000" cy="6854653"/>
          </a:xfrm>
          <a:prstGeom prst="rect">
            <a:avLst/>
          </a:prstGeom>
        </p:spPr>
      </p:pic>
      <p:sp>
        <p:nvSpPr>
          <p:cNvPr id="4" name="Arrow: Down 3">
            <a:extLst>
              <a:ext uri="{FF2B5EF4-FFF2-40B4-BE49-F238E27FC236}">
                <a16:creationId xmlns:a16="http://schemas.microsoft.com/office/drawing/2014/main" id="{E1605702-79A2-416D-9BA0-C7B4C810865B}"/>
              </a:ext>
            </a:extLst>
          </p:cNvPr>
          <p:cNvSpPr/>
          <p:nvPr/>
        </p:nvSpPr>
        <p:spPr>
          <a:xfrm rot="3633472">
            <a:off x="2248808" y="328773"/>
            <a:ext cx="328656"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284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6E30-B70C-48A1-91CD-31315C368C1C}"/>
              </a:ext>
            </a:extLst>
          </p:cNvPr>
          <p:cNvSpPr>
            <a:spLocks noGrp="1"/>
          </p:cNvSpPr>
          <p:nvPr>
            <p:ph type="ctrTitle"/>
          </p:nvPr>
        </p:nvSpPr>
        <p:spPr>
          <a:xfrm>
            <a:off x="1876424" y="1122363"/>
            <a:ext cx="8791575" cy="2387600"/>
          </a:xfrm>
        </p:spPr>
        <p:txBody>
          <a:bodyPr/>
          <a:lstStyle/>
          <a:p>
            <a:r>
              <a:rPr lang="en-US" dirty="0"/>
              <a:t>CREATING A WEBPAGE WITH HTML</a:t>
            </a:r>
          </a:p>
        </p:txBody>
      </p:sp>
      <p:pic>
        <p:nvPicPr>
          <p:cNvPr id="5" name="Picture 4">
            <a:extLst>
              <a:ext uri="{FF2B5EF4-FFF2-40B4-BE49-F238E27FC236}">
                <a16:creationId xmlns:a16="http://schemas.microsoft.com/office/drawing/2014/main" id="{B1D9825E-8675-410C-88BB-349036ECA200}"/>
              </a:ext>
            </a:extLst>
          </p:cNvPr>
          <p:cNvPicPr>
            <a:picLocks noChangeAspect="1"/>
          </p:cNvPicPr>
          <p:nvPr/>
        </p:nvPicPr>
        <p:blipFill>
          <a:blip r:embed="rId3"/>
          <a:stretch>
            <a:fillRect/>
          </a:stretch>
        </p:blipFill>
        <p:spPr>
          <a:xfrm>
            <a:off x="0" y="1673"/>
            <a:ext cx="12192000" cy="6854653"/>
          </a:xfrm>
          <a:prstGeom prst="rect">
            <a:avLst/>
          </a:prstGeom>
        </p:spPr>
      </p:pic>
      <p:sp>
        <p:nvSpPr>
          <p:cNvPr id="4" name="Arrow: Down 3">
            <a:extLst>
              <a:ext uri="{FF2B5EF4-FFF2-40B4-BE49-F238E27FC236}">
                <a16:creationId xmlns:a16="http://schemas.microsoft.com/office/drawing/2014/main" id="{5C53E685-194F-411F-A343-BAD8F4C7E77B}"/>
              </a:ext>
            </a:extLst>
          </p:cNvPr>
          <p:cNvSpPr/>
          <p:nvPr/>
        </p:nvSpPr>
        <p:spPr>
          <a:xfrm rot="3968785">
            <a:off x="623080" y="-149063"/>
            <a:ext cx="311193"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246AF434-7317-4F72-95F0-7AC21105CA10}"/>
              </a:ext>
            </a:extLst>
          </p:cNvPr>
          <p:cNvSpPr/>
          <p:nvPr/>
        </p:nvSpPr>
        <p:spPr>
          <a:xfrm rot="4003276">
            <a:off x="2232783" y="1107413"/>
            <a:ext cx="307608"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6180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4AA4A93-1A45-4E7B-B9FF-FB20E295D3F9}"/>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a16="http://schemas.microsoft.com/office/drawing/2014/main" id="{DBC6ED97-F25D-4550-B45F-B35CEAC1A6AE}"/>
              </a:ext>
            </a:extLst>
          </p:cNvPr>
          <p:cNvPicPr>
            <a:picLocks noChangeAspect="1"/>
          </p:cNvPicPr>
          <p:nvPr/>
        </p:nvPicPr>
        <p:blipFill>
          <a:blip r:embed="rId3"/>
          <a:stretch>
            <a:fillRect/>
          </a:stretch>
        </p:blipFill>
        <p:spPr>
          <a:xfrm>
            <a:off x="0" y="1673"/>
            <a:ext cx="12192000" cy="6854653"/>
          </a:xfrm>
          <a:prstGeom prst="rect">
            <a:avLst/>
          </a:prstGeom>
        </p:spPr>
      </p:pic>
      <p:sp>
        <p:nvSpPr>
          <p:cNvPr id="4" name="Arrow: Down 3">
            <a:extLst>
              <a:ext uri="{FF2B5EF4-FFF2-40B4-BE49-F238E27FC236}">
                <a16:creationId xmlns:a16="http://schemas.microsoft.com/office/drawing/2014/main" id="{517B54C5-748C-4263-96E1-8B4EEB8A4D7A}"/>
              </a:ext>
            </a:extLst>
          </p:cNvPr>
          <p:cNvSpPr/>
          <p:nvPr/>
        </p:nvSpPr>
        <p:spPr>
          <a:xfrm rot="3144015">
            <a:off x="4902369" y="1762860"/>
            <a:ext cx="353453"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95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F4679-FAD4-4D40-97E1-E932897B66C9}"/>
              </a:ext>
            </a:extLst>
          </p:cNvPr>
          <p:cNvPicPr>
            <a:picLocks noChangeAspect="1"/>
          </p:cNvPicPr>
          <p:nvPr/>
        </p:nvPicPr>
        <p:blipFill>
          <a:blip r:embed="rId3"/>
          <a:stretch>
            <a:fillRect/>
          </a:stretch>
        </p:blipFill>
        <p:spPr>
          <a:xfrm>
            <a:off x="0" y="49247"/>
            <a:ext cx="12192000" cy="6854653"/>
          </a:xfrm>
          <a:prstGeom prst="rect">
            <a:avLst/>
          </a:prstGeom>
        </p:spPr>
      </p:pic>
      <p:pic>
        <p:nvPicPr>
          <p:cNvPr id="2" name="Picture 1">
            <a:extLst>
              <a:ext uri="{FF2B5EF4-FFF2-40B4-BE49-F238E27FC236}">
                <a16:creationId xmlns:a16="http://schemas.microsoft.com/office/drawing/2014/main" id="{84979572-1795-42F6-BA14-75D1A9747AB8}"/>
              </a:ext>
            </a:extLst>
          </p:cNvPr>
          <p:cNvPicPr>
            <a:picLocks noChangeAspect="1"/>
          </p:cNvPicPr>
          <p:nvPr/>
        </p:nvPicPr>
        <p:blipFill>
          <a:blip r:embed="rId4"/>
          <a:stretch>
            <a:fillRect/>
          </a:stretch>
        </p:blipFill>
        <p:spPr>
          <a:xfrm rot="6775143">
            <a:off x="667511" y="1304924"/>
            <a:ext cx="636712" cy="285876"/>
          </a:xfrm>
          <a:prstGeom prst="rect">
            <a:avLst/>
          </a:prstGeom>
        </p:spPr>
      </p:pic>
    </p:spTree>
    <p:extLst>
      <p:ext uri="{BB962C8B-B14F-4D97-AF65-F5344CB8AC3E}">
        <p14:creationId xmlns:p14="http://schemas.microsoft.com/office/powerpoint/2010/main" val="4089644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1595</TotalTime>
  <Words>2238</Words>
  <Application>Microsoft Office PowerPoint</Application>
  <PresentationFormat>Widescreen</PresentationFormat>
  <Paragraphs>221</Paragraphs>
  <Slides>51</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Arial Black</vt:lpstr>
      <vt:lpstr>Calibri</vt:lpstr>
      <vt:lpstr>Tw Cen MT</vt:lpstr>
      <vt:lpstr>Circuit</vt:lpstr>
      <vt:lpstr>CREATING A WEBPAGE WITH html &amp; CSS</vt:lpstr>
      <vt:lpstr>CREATING A WEBPAGE WITH html &amp; CSS</vt:lpstr>
      <vt:lpstr>CREATING A WEBPAGE WITH html &amp; CSS</vt:lpstr>
      <vt:lpstr>CREATING A WEBPAGE WITH HTML</vt:lpstr>
      <vt:lpstr>CREATING A WEBPAGE WITH HTML</vt:lpstr>
      <vt:lpstr>CREATING A WEBPAGE WITH HTML</vt:lpstr>
      <vt:lpstr>CREATING A WEBPAGE WITH HTML</vt:lpstr>
      <vt:lpstr>PowerPoint Presentation</vt:lpstr>
      <vt:lpstr>PowerPoint Presentation</vt:lpstr>
      <vt:lpstr>PowerPoint Presentation</vt:lpstr>
      <vt:lpstr>PowerPoint Presentation</vt:lpstr>
      <vt:lpstr>PowerPoint Presentation</vt:lpstr>
      <vt:lpstr>CREATING A WEBPAGE WITH HTML</vt:lpstr>
      <vt:lpstr>CREATING A WEBPAGE WITH HTML</vt:lpstr>
      <vt:lpstr>CREATING A WEBPAGE WITH HTML</vt:lpstr>
      <vt:lpstr>CREATING A WEBPAGE WITH HTML</vt:lpstr>
      <vt:lpstr>CREATING A WEBPAGE WITH HTML</vt:lpstr>
      <vt:lpstr>PowerPoint Presentation</vt:lpstr>
      <vt:lpstr>PowerPoint Presentation</vt:lpstr>
      <vt:lpstr>PowerPoint Presentation</vt:lpstr>
      <vt:lpstr>CREATING A WEBPAGE WITH html &amp; CSS</vt:lpstr>
      <vt:lpstr>CREATING A WEBPAGE WITH HTML</vt:lpstr>
      <vt:lpstr>CREATING A WEBPAGE WITH html &amp; CSS</vt:lpstr>
      <vt:lpstr>CREATING A WEBPAGE WITH html &amp; CSS</vt:lpstr>
      <vt:lpstr>CREATING A WEBPAGE WITH html &amp; CSS</vt:lpstr>
      <vt:lpstr>CREATING A WEBPAGE WITH html &amp; CSS</vt:lpstr>
      <vt:lpstr>CREATING A WEBPAGE WITH html &amp; CSS</vt:lpstr>
      <vt:lpstr>CREATING A WEBPAGE WITH html &amp; CSS</vt:lpstr>
      <vt:lpstr>CREATING A WEBPAGE WITH HTML</vt:lpstr>
      <vt:lpstr>CREATING A WEBPAGE WITH CSS</vt:lpstr>
      <vt:lpstr>CREATING A WEBPAGE WITH HTML</vt:lpstr>
      <vt:lpstr>CREATING A WEBPAGE WITH html &amp; CSS</vt:lpstr>
      <vt:lpstr>CREATING A WEBPAGE WITH html &amp; CSS</vt:lpstr>
      <vt:lpstr>CREATING A WEBPAGE WITH html &amp; CSS</vt:lpstr>
      <vt:lpstr>CREATING A WEBPAGE WITH html &amp; CSS</vt:lpstr>
      <vt:lpstr>CREATING A WEBPAGE WITH html &amp; CSS</vt:lpstr>
      <vt:lpstr>CREATING A WEBPAGE WITH html &amp; CSS</vt:lpstr>
      <vt:lpstr>CREATING A WEBPAGE WITH html &amp; CSS</vt:lpstr>
      <vt:lpstr>PowerPoint Presentation</vt:lpstr>
      <vt:lpstr>PowerPoint Presentation</vt:lpstr>
      <vt:lpstr>CREATING A WEBPAGE WITH html &amp; CSS</vt:lpstr>
      <vt:lpstr>CREATING A WEBPAGE WITH HTML</vt:lpstr>
      <vt:lpstr>PowerPoint Presentation</vt:lpstr>
      <vt:lpstr>PowerPoint Presentation</vt:lpstr>
      <vt:lpstr>CREATING A WEBPAGE WITH html &amp; css</vt:lpstr>
      <vt:lpstr>CREATING A WEBPAGE WITH HTML &amp; css</vt:lpstr>
      <vt:lpstr>  </vt:lpstr>
      <vt:lpstr>CREATING A WEBPAGE WITH HTML &amp; CSS</vt:lpstr>
      <vt:lpstr>CREATING A WEBPAGE WITH HTML &amp; CSS</vt:lpstr>
      <vt:lpstr>CREATING A WEBPAGE WITH HTML &amp; css</vt:lpstr>
      <vt:lpstr>CREATING A WEBPAGE WITH HTML &amp; css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WEBPAGE WITH HTML</dc:title>
  <dc:creator>WILISA RUFFIN</dc:creator>
  <cp:lastModifiedBy>WILISA RUFFIN</cp:lastModifiedBy>
  <cp:revision>121</cp:revision>
  <cp:lastPrinted>2019-07-14T20:02:44Z</cp:lastPrinted>
  <dcterms:created xsi:type="dcterms:W3CDTF">2019-07-11T14:27:53Z</dcterms:created>
  <dcterms:modified xsi:type="dcterms:W3CDTF">2019-07-17T22:08:12Z</dcterms:modified>
</cp:coreProperties>
</file>